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363585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9DC3E6"/>
    <a:srgbClr val="FCFCF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100" d="100"/>
          <a:sy n="100" d="100"/>
        </p:scale>
        <p:origin x="778" y="-18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5950343"/>
            <a:ext cx="5829300" cy="1265814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9096639"/>
            <a:ext cx="5143500" cy="87782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9" indent="0" algn="ctr">
              <a:buNone/>
              <a:defRPr sz="1500"/>
            </a:lvl2pPr>
            <a:lvl3pPr marL="685818" indent="0" algn="ctr">
              <a:buNone/>
              <a:defRPr sz="1350"/>
            </a:lvl3pPr>
            <a:lvl4pPr marL="1028727" indent="0" algn="ctr">
              <a:buNone/>
              <a:defRPr sz="1200"/>
            </a:lvl4pPr>
            <a:lvl5pPr marL="1371636" indent="0" algn="ctr">
              <a:buNone/>
              <a:defRPr sz="1200"/>
            </a:lvl5pPr>
            <a:lvl6pPr marL="1714545" indent="0" algn="ctr">
              <a:buNone/>
              <a:defRPr sz="1200"/>
            </a:lvl6pPr>
            <a:lvl7pPr marL="2057454" indent="0" algn="ctr">
              <a:buNone/>
              <a:defRPr sz="1200"/>
            </a:lvl7pPr>
            <a:lvl8pPr marL="2400364" indent="0" algn="ctr">
              <a:buNone/>
              <a:defRPr sz="1200"/>
            </a:lvl8pPr>
            <a:lvl9pPr marL="2743273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36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58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935755"/>
            <a:ext cx="1478756" cy="3081215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935755"/>
            <a:ext cx="4350544" cy="3081215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51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48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9064391"/>
            <a:ext cx="5915025" cy="1512412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24331599"/>
            <a:ext cx="5915025" cy="795342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1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32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9678771"/>
            <a:ext cx="2914650" cy="2306914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9678771"/>
            <a:ext cx="2914650" cy="2306914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71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1935762"/>
            <a:ext cx="5915025" cy="70276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8912888"/>
            <a:ext cx="2901255" cy="43680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8" indent="0">
              <a:buNone/>
              <a:defRPr sz="1350" b="1"/>
            </a:lvl3pPr>
            <a:lvl4pPr marL="1028727" indent="0">
              <a:buNone/>
              <a:defRPr sz="1200" b="1"/>
            </a:lvl4pPr>
            <a:lvl5pPr marL="1371636" indent="0">
              <a:buNone/>
              <a:defRPr sz="1200" b="1"/>
            </a:lvl5pPr>
            <a:lvl6pPr marL="1714545" indent="0">
              <a:buNone/>
              <a:defRPr sz="1200" b="1"/>
            </a:lvl6pPr>
            <a:lvl7pPr marL="2057454" indent="0">
              <a:buNone/>
              <a:defRPr sz="1200" b="1"/>
            </a:lvl7pPr>
            <a:lvl8pPr marL="2400364" indent="0">
              <a:buNone/>
              <a:defRPr sz="1200" b="1"/>
            </a:lvl8pPr>
            <a:lvl9pPr marL="274327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3280958"/>
            <a:ext cx="2901255" cy="195342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8912888"/>
            <a:ext cx="2915543" cy="43680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8" indent="0">
              <a:buNone/>
              <a:defRPr sz="1350" b="1"/>
            </a:lvl3pPr>
            <a:lvl4pPr marL="1028727" indent="0">
              <a:buNone/>
              <a:defRPr sz="1200" b="1"/>
            </a:lvl4pPr>
            <a:lvl5pPr marL="1371636" indent="0">
              <a:buNone/>
              <a:defRPr sz="1200" b="1"/>
            </a:lvl5pPr>
            <a:lvl6pPr marL="1714545" indent="0">
              <a:buNone/>
              <a:defRPr sz="1200" b="1"/>
            </a:lvl6pPr>
            <a:lvl7pPr marL="2057454" indent="0">
              <a:buNone/>
              <a:defRPr sz="1200" b="1"/>
            </a:lvl7pPr>
            <a:lvl8pPr marL="2400364" indent="0">
              <a:buNone/>
              <a:defRPr sz="1200" b="1"/>
            </a:lvl8pPr>
            <a:lvl9pPr marL="274327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13280958"/>
            <a:ext cx="2915543" cy="195342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2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91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01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423901"/>
            <a:ext cx="2211884" cy="848365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5234960"/>
            <a:ext cx="3471863" cy="2583811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0907555"/>
            <a:ext cx="2211884" cy="20207593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8" indent="0">
              <a:buNone/>
              <a:defRPr sz="900"/>
            </a:lvl3pPr>
            <a:lvl4pPr marL="1028727" indent="0">
              <a:buNone/>
              <a:defRPr sz="750"/>
            </a:lvl4pPr>
            <a:lvl5pPr marL="1371636" indent="0">
              <a:buNone/>
              <a:defRPr sz="750"/>
            </a:lvl5pPr>
            <a:lvl6pPr marL="1714545" indent="0">
              <a:buNone/>
              <a:defRPr sz="750"/>
            </a:lvl6pPr>
            <a:lvl7pPr marL="2057454" indent="0">
              <a:buNone/>
              <a:defRPr sz="750"/>
            </a:lvl7pPr>
            <a:lvl8pPr marL="2400364" indent="0">
              <a:buNone/>
              <a:defRPr sz="750"/>
            </a:lvl8pPr>
            <a:lvl9pPr marL="2743273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85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423901"/>
            <a:ext cx="2211884" cy="848365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5234960"/>
            <a:ext cx="3471863" cy="2583811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9" indent="0">
              <a:buNone/>
              <a:defRPr sz="2100"/>
            </a:lvl2pPr>
            <a:lvl3pPr marL="685818" indent="0">
              <a:buNone/>
              <a:defRPr sz="1800"/>
            </a:lvl3pPr>
            <a:lvl4pPr marL="1028727" indent="0">
              <a:buNone/>
              <a:defRPr sz="1500"/>
            </a:lvl4pPr>
            <a:lvl5pPr marL="1371636" indent="0">
              <a:buNone/>
              <a:defRPr sz="1500"/>
            </a:lvl5pPr>
            <a:lvl6pPr marL="1714545" indent="0">
              <a:buNone/>
              <a:defRPr sz="1500"/>
            </a:lvl6pPr>
            <a:lvl7pPr marL="2057454" indent="0">
              <a:buNone/>
              <a:defRPr sz="1500"/>
            </a:lvl7pPr>
            <a:lvl8pPr marL="2400364" indent="0">
              <a:buNone/>
              <a:defRPr sz="1500"/>
            </a:lvl8pPr>
            <a:lvl9pPr marL="2743273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0907555"/>
            <a:ext cx="2211884" cy="20207593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8" indent="0">
              <a:buNone/>
              <a:defRPr sz="900"/>
            </a:lvl3pPr>
            <a:lvl4pPr marL="1028727" indent="0">
              <a:buNone/>
              <a:defRPr sz="750"/>
            </a:lvl4pPr>
            <a:lvl5pPr marL="1371636" indent="0">
              <a:buNone/>
              <a:defRPr sz="750"/>
            </a:lvl5pPr>
            <a:lvl6pPr marL="1714545" indent="0">
              <a:buNone/>
              <a:defRPr sz="750"/>
            </a:lvl6pPr>
            <a:lvl7pPr marL="2057454" indent="0">
              <a:buNone/>
              <a:defRPr sz="750"/>
            </a:lvl7pPr>
            <a:lvl8pPr marL="2400364" indent="0">
              <a:buNone/>
              <a:defRPr sz="750"/>
            </a:lvl8pPr>
            <a:lvl9pPr marL="2743273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38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1935762"/>
            <a:ext cx="5915025" cy="702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9678771"/>
            <a:ext cx="5915025" cy="23069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33698963"/>
            <a:ext cx="1543050" cy="19357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F1D47-8B62-402E-8008-DA157B5F63AF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33698963"/>
            <a:ext cx="2314575" cy="19357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33698963"/>
            <a:ext cx="1543050" cy="19357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3D726-451E-4A73-B087-DD8F5291A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21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18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4" indent="-171454" algn="l" defTabSz="68581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4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3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1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91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00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9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8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7" indent="-171454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8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7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6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5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4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4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73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 flipH="1">
            <a:off x="320040" y="411480"/>
            <a:ext cx="45720" cy="3562699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731520" y="411480"/>
            <a:ext cx="5623560" cy="3246120"/>
          </a:xfrm>
          <a:prstGeom prst="rect">
            <a:avLst/>
          </a:prstGeom>
          <a:noFill/>
          <a:ln w="228600"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68273" y="776192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『</a:t>
            </a:r>
            <a:r>
              <a:rPr lang="ja-JP" altLang="en-US" sz="3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思考の公式を解き放つ</a:t>
            </a:r>
            <a:r>
              <a:rPr lang="en-US" altLang="ja-JP" sz="3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  <a:endParaRPr lang="ja-JP" altLang="en-US" sz="32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42560" y="146690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超基盤</a:t>
            </a:r>
            <a:endParaRPr lang="ja-JP" altLang="en-US" b="1" dirty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10551" y="3519101"/>
            <a:ext cx="1297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by  design</a:t>
            </a:r>
            <a:r>
              <a:rPr lang="ja-JP" altLang="en-US" sz="1200" dirty="0"/>
              <a:t> </a:t>
            </a:r>
            <a:r>
              <a:rPr lang="en-US" altLang="ja-JP" sz="1200" dirty="0"/>
              <a:t>my</a:t>
            </a:r>
            <a:r>
              <a:rPr lang="ja-JP" altLang="en-US" sz="1200" dirty="0"/>
              <a:t> </a:t>
            </a:r>
            <a:r>
              <a:rPr lang="en-US" altLang="ja-JP" sz="1200" dirty="0"/>
              <a:t>life.</a:t>
            </a:r>
            <a:endParaRPr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8387" y="4187397"/>
            <a:ext cx="62103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人生におけるすべての現象は、自分の思考の現れと言われています。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現在</a:t>
            </a:r>
            <a:r>
              <a:rPr lang="ja-JP" altLang="en-US" sz="1600" dirty="0">
                <a:solidFill>
                  <a:schemeClr val="bg1"/>
                </a:solidFill>
              </a:rPr>
              <a:t>何</a:t>
            </a:r>
            <a:r>
              <a:rPr lang="ja-JP" altLang="en-US" sz="1600" dirty="0">
                <a:solidFill>
                  <a:schemeClr val="bg1"/>
                </a:solidFill>
              </a:rPr>
              <a:t>かしら</a:t>
            </a:r>
            <a:r>
              <a:rPr lang="en-US" altLang="ja-JP" sz="1600" dirty="0">
                <a:solidFill>
                  <a:schemeClr val="bg1"/>
                </a:solidFill>
              </a:rPr>
              <a:t>『</a:t>
            </a:r>
            <a:r>
              <a:rPr lang="ja-JP" altLang="en-US" sz="1600" dirty="0">
                <a:solidFill>
                  <a:schemeClr val="bg1"/>
                </a:solidFill>
              </a:rPr>
              <a:t>不具合</a:t>
            </a:r>
            <a:r>
              <a:rPr lang="en-US" altLang="ja-JP" sz="1600" dirty="0">
                <a:solidFill>
                  <a:schemeClr val="bg1"/>
                </a:solidFill>
              </a:rPr>
              <a:t>』</a:t>
            </a:r>
            <a:r>
              <a:rPr lang="ja-JP" altLang="en-US" sz="1600" dirty="0">
                <a:solidFill>
                  <a:schemeClr val="bg1"/>
                </a:solidFill>
              </a:rPr>
              <a:t>を感じているのであれば、一度自分自身に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不具合を起こしている</a:t>
            </a:r>
            <a:r>
              <a:rPr lang="ja-JP" altLang="en-US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“思考の公式”</a:t>
            </a:r>
            <a:r>
              <a:rPr lang="ja-JP" altLang="en-US" sz="1600" dirty="0">
                <a:solidFill>
                  <a:schemeClr val="bg1"/>
                </a:solidFill>
              </a:rPr>
              <a:t>を見直してみませんか？？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自身の中にある思考の公式を見直すと、現実世界にも変化が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現れます。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495300" y="6278766"/>
            <a:ext cx="2368216" cy="380815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思考の公式と</a:t>
            </a:r>
            <a:r>
              <a:rPr lang="ja-JP" altLang="en-US" dirty="0"/>
              <a:t>は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5893" y="10840012"/>
            <a:ext cx="5423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今回お伝えしている</a:t>
            </a:r>
            <a:r>
              <a:rPr lang="en-US" altLang="ja-JP" sz="1600" dirty="0">
                <a:solidFill>
                  <a:srgbClr val="FFC000"/>
                </a:solidFill>
              </a:rPr>
              <a:t>『</a:t>
            </a:r>
            <a:r>
              <a:rPr lang="ja-JP" altLang="en-US" sz="1600" dirty="0">
                <a:solidFill>
                  <a:srgbClr val="FFC000"/>
                </a:solidFill>
              </a:rPr>
              <a:t>思考の公式</a:t>
            </a:r>
            <a:r>
              <a:rPr lang="en-US" altLang="ja-JP" sz="1600" dirty="0">
                <a:solidFill>
                  <a:srgbClr val="FFC000"/>
                </a:solidFill>
              </a:rPr>
              <a:t>』</a:t>
            </a:r>
            <a:r>
              <a:rPr lang="ja-JP" altLang="en-US" sz="1600" dirty="0">
                <a:solidFill>
                  <a:srgbClr val="FFC000"/>
                </a:solidFill>
              </a:rPr>
              <a:t>超基盤</a:t>
            </a:r>
            <a:r>
              <a:rPr lang="ja-JP" altLang="en-US" sz="1600" dirty="0">
                <a:solidFill>
                  <a:schemeClr val="bg1"/>
                </a:solidFill>
              </a:rPr>
              <a:t>は、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すでにそういった自分を愛することや、思考の仕組みを学ばれたことがある方のみにご案内しています。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9958" y="6779298"/>
            <a:ext cx="5399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思考の公式は、誰でもそれぞれいくつも持っているものです。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分かりやすい所で言うと、</a:t>
            </a:r>
            <a:endParaRPr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1520" y="7436815"/>
            <a:ext cx="5163954" cy="116955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▶母親が子供を置いて遊びに行く</a:t>
            </a:r>
            <a:r>
              <a:rPr lang="en-US" altLang="ja-JP" sz="1400" dirty="0">
                <a:solidFill>
                  <a:schemeClr val="bg1"/>
                </a:solidFill>
              </a:rPr>
              <a:t>=</a:t>
            </a:r>
            <a:r>
              <a:rPr lang="ja-JP" altLang="en-US" sz="1400" dirty="0">
                <a:solidFill>
                  <a:schemeClr val="bg1"/>
                </a:solidFill>
              </a:rPr>
              <a:t>悪いこと</a:t>
            </a:r>
            <a:r>
              <a:rPr lang="en-US" altLang="ja-JP" sz="1400" dirty="0">
                <a:solidFill>
                  <a:schemeClr val="bg1"/>
                </a:solidFill>
              </a:rPr>
              <a:t/>
            </a:r>
            <a:br>
              <a:rPr lang="en-US" altLang="ja-JP" sz="1400" dirty="0">
                <a:solidFill>
                  <a:schemeClr val="bg1"/>
                </a:solidFill>
              </a:rPr>
            </a:br>
            <a:r>
              <a:rPr lang="ja-JP" altLang="en-US" sz="1400" dirty="0">
                <a:solidFill>
                  <a:schemeClr val="bg1"/>
                </a:solidFill>
              </a:rPr>
              <a:t>▶冷凍・レトルト食品を使うこと</a:t>
            </a:r>
            <a:r>
              <a:rPr lang="en-US" altLang="ja-JP" sz="1400" dirty="0">
                <a:solidFill>
                  <a:schemeClr val="bg1"/>
                </a:solidFill>
              </a:rPr>
              <a:t>=</a:t>
            </a:r>
            <a:r>
              <a:rPr lang="ja-JP" altLang="en-US" sz="1400" dirty="0">
                <a:solidFill>
                  <a:schemeClr val="bg1"/>
                </a:solidFill>
              </a:rPr>
              <a:t>悪いこと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▶家事育児介護＝女性がしなければならない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▶だらだら＝してはいけない</a:t>
            </a:r>
            <a:r>
              <a:rPr lang="en-US" altLang="ja-JP" sz="1400" dirty="0">
                <a:solidFill>
                  <a:schemeClr val="bg1"/>
                </a:solidFill>
              </a:rPr>
              <a:t/>
            </a:r>
            <a:br>
              <a:rPr lang="en-US" altLang="ja-JP" sz="1400" dirty="0">
                <a:solidFill>
                  <a:schemeClr val="bg1"/>
                </a:solidFill>
              </a:rPr>
            </a:br>
            <a:r>
              <a:rPr lang="ja-JP" altLang="en-US" sz="1400" dirty="0">
                <a:solidFill>
                  <a:schemeClr val="bg1"/>
                </a:solidFill>
              </a:rPr>
              <a:t>▶イライラ＝してはいけない　　　　　　　　　　　　　　　　　などなど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5894" y="8750950"/>
            <a:ext cx="565571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こういった公式が、自分の中にあると自分で自分を縛って、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自分責めをして苦しいですし、他人に対しても許せない気持ちが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高まり、そういう人に振り回されたりします。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なので、これを１００％の公式から、絶対そうでもなくない？？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というように緩めると生きやすくなる。というのは聞いたことが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ある方もいらっしゃると思います。</a:t>
            </a:r>
            <a:endParaRPr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16" name="ホームベース 15"/>
          <p:cNvSpPr/>
          <p:nvPr/>
        </p:nvSpPr>
        <p:spPr>
          <a:xfrm>
            <a:off x="495299" y="11944189"/>
            <a:ext cx="2921669" cy="380815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bg1"/>
                </a:solidFill>
              </a:rPr>
              <a:t>『</a:t>
            </a:r>
            <a:r>
              <a:rPr lang="ja-JP" altLang="en-US" dirty="0">
                <a:solidFill>
                  <a:schemeClr val="bg1"/>
                </a:solidFill>
              </a:rPr>
              <a:t>思考の公式</a:t>
            </a:r>
            <a:r>
              <a:rPr lang="en-US" altLang="ja-JP" dirty="0">
                <a:solidFill>
                  <a:schemeClr val="bg1"/>
                </a:solidFill>
              </a:rPr>
              <a:t>』</a:t>
            </a:r>
            <a:r>
              <a:rPr lang="ja-JP" altLang="en-US" dirty="0">
                <a:solidFill>
                  <a:schemeClr val="bg1"/>
                </a:solidFill>
              </a:rPr>
              <a:t>超基盤</a:t>
            </a:r>
            <a:r>
              <a:rPr lang="ja-JP" altLang="en-US" dirty="0"/>
              <a:t>と</a:t>
            </a:r>
            <a:r>
              <a:rPr lang="ja-JP" altLang="en-US" dirty="0"/>
              <a:t>は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5893" y="12536889"/>
            <a:ext cx="59282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いくつかあるうちでも、その人の一番奥にある</a:t>
            </a:r>
            <a:r>
              <a:rPr lang="en-US" altLang="ja-JP" sz="1600" dirty="0">
                <a:solidFill>
                  <a:schemeClr val="bg1"/>
                </a:solidFill>
              </a:rPr>
              <a:t>『</a:t>
            </a:r>
            <a:r>
              <a:rPr lang="ja-JP" altLang="en-US" sz="1600" dirty="0">
                <a:solidFill>
                  <a:schemeClr val="bg1"/>
                </a:solidFill>
              </a:rPr>
              <a:t>思考の公式</a:t>
            </a:r>
            <a:r>
              <a:rPr lang="en-US" altLang="ja-JP" sz="1600" dirty="0">
                <a:solidFill>
                  <a:schemeClr val="bg1"/>
                </a:solidFill>
              </a:rPr>
              <a:t>』</a:t>
            </a:r>
            <a:r>
              <a:rPr lang="ja-JP" altLang="en-US" sz="1600" dirty="0">
                <a:solidFill>
                  <a:schemeClr val="bg1"/>
                </a:solidFill>
              </a:rPr>
              <a:t>を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超基盤と呼んでいます。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超基盤は、かなり奥にあるので自分自身ではなかなか気づきにくい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です。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しかし、奥底にあるので一番現実に反映されるものでもあります。</a:t>
            </a:r>
            <a:endParaRPr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495299" y="14104651"/>
            <a:ext cx="4429627" cy="380815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bg1"/>
                </a:solidFill>
              </a:rPr>
              <a:t>『</a:t>
            </a:r>
            <a:r>
              <a:rPr lang="ja-JP" altLang="en-US" dirty="0">
                <a:solidFill>
                  <a:schemeClr val="bg1"/>
                </a:solidFill>
              </a:rPr>
              <a:t>思考の公式</a:t>
            </a:r>
            <a:r>
              <a:rPr lang="en-US" altLang="ja-JP" dirty="0">
                <a:solidFill>
                  <a:schemeClr val="bg1"/>
                </a:solidFill>
              </a:rPr>
              <a:t>』</a:t>
            </a:r>
            <a:r>
              <a:rPr lang="ja-JP" altLang="en-US" dirty="0"/>
              <a:t>と現実が反映されている例</a:t>
            </a:r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1520" y="14726204"/>
            <a:ext cx="5163954" cy="35394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例１）自分の意見や要求を言うと、迷惑・良くない・機嫌を損ねる。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ja-JP" altLang="en-US" sz="1400" dirty="0">
                <a:solidFill>
                  <a:schemeClr val="bg1"/>
                </a:solidFill>
              </a:rPr>
              <a:t>　　というような、思考の公式がある場合</a:t>
            </a:r>
            <a:endParaRPr lang="en-US" altLang="ja-JP" sz="1400" dirty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▶人の顔色を伺う・周りの状況・空気に合わせすぎる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▶自分が何</a:t>
            </a:r>
            <a:r>
              <a:rPr lang="ja-JP" altLang="en-US" sz="1400" dirty="0">
                <a:solidFill>
                  <a:schemeClr val="bg1"/>
                </a:solidFill>
              </a:rPr>
              <a:t>が</a:t>
            </a:r>
            <a:r>
              <a:rPr lang="ja-JP" altLang="en-US" sz="1400" dirty="0">
                <a:solidFill>
                  <a:schemeClr val="bg1"/>
                </a:solidFill>
              </a:rPr>
              <a:t>したいか・何が好きか分からなくなる</a:t>
            </a:r>
            <a:r>
              <a:rPr lang="en-US" altLang="ja-JP" sz="1400" dirty="0">
                <a:solidFill>
                  <a:schemeClr val="bg1"/>
                </a:solidFill>
              </a:rPr>
              <a:t/>
            </a:r>
            <a:br>
              <a:rPr lang="en-US" altLang="ja-JP" sz="1400" dirty="0">
                <a:solidFill>
                  <a:schemeClr val="bg1"/>
                </a:solidFill>
              </a:rPr>
            </a:br>
            <a:r>
              <a:rPr lang="ja-JP" altLang="en-US" sz="1400" dirty="0">
                <a:solidFill>
                  <a:schemeClr val="bg1"/>
                </a:solidFill>
              </a:rPr>
              <a:t>▶相手の期待や要求に１００％合わせようと頑張る</a:t>
            </a:r>
            <a:endParaRPr lang="en-US" altLang="ja-JP" sz="1400" dirty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ことが多くなり</a:t>
            </a:r>
            <a:endParaRPr lang="en-US" altLang="ja-JP" sz="1400" dirty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▶要求を押し付けてくる人が周りに増える</a:t>
            </a:r>
            <a:r>
              <a:rPr lang="en-US" altLang="ja-JP" sz="1400" dirty="0">
                <a:solidFill>
                  <a:schemeClr val="bg1"/>
                </a:solidFill>
              </a:rPr>
              <a:t/>
            </a:r>
            <a:br>
              <a:rPr lang="en-US" altLang="ja-JP" sz="1400" dirty="0">
                <a:solidFill>
                  <a:schemeClr val="bg1"/>
                </a:solidFill>
              </a:rPr>
            </a:br>
            <a:r>
              <a:rPr lang="ja-JP" altLang="en-US" sz="1400" dirty="0">
                <a:solidFill>
                  <a:schemeClr val="bg1"/>
                </a:solidFill>
              </a:rPr>
              <a:t>▶我慢する状況が増える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▶人のためを思ってやっているのに報われない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▶相手の感情や態度・言葉に振り回される</a:t>
            </a:r>
            <a:endParaRPr lang="en-US" altLang="ja-JP" sz="1400" dirty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という現実になることが多いです。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31520" y="18612391"/>
            <a:ext cx="5163954" cy="39703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例２）私は、強くないと・弱音を吐いたら負ける・できる</a:t>
            </a:r>
            <a:r>
              <a:rPr lang="en-US" altLang="ja-JP" sz="1400" dirty="0">
                <a:solidFill>
                  <a:schemeClr val="bg1"/>
                </a:solidFill>
              </a:rPr>
              <a:t>/</a:t>
            </a:r>
            <a:r>
              <a:rPr lang="ja-JP" altLang="en-US" sz="1400" dirty="0">
                <a:solidFill>
                  <a:schemeClr val="bg1"/>
                </a:solidFill>
              </a:rPr>
              <a:t>私がやらないと・頑張らないと</a:t>
            </a:r>
            <a:r>
              <a:rPr lang="ja-JP" altLang="en-US" sz="1400" dirty="0">
                <a:solidFill>
                  <a:schemeClr val="bg1"/>
                </a:solidFill>
              </a:rPr>
              <a:t>。</a:t>
            </a:r>
            <a:r>
              <a:rPr lang="ja-JP" altLang="en-US" sz="1400" dirty="0">
                <a:solidFill>
                  <a:schemeClr val="bg1"/>
                </a:solidFill>
              </a:rPr>
              <a:t>　　というような、思考の公式がある場合</a:t>
            </a:r>
            <a:endParaRPr lang="en-US" altLang="ja-JP" sz="1400" dirty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▶自ら何でもやろうとする・頼れない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▶自分でコントロールしたくなる・リーダー的立場になる</a:t>
            </a:r>
            <a:r>
              <a:rPr lang="en-US" altLang="ja-JP" sz="1400" dirty="0">
                <a:solidFill>
                  <a:schemeClr val="bg1"/>
                </a:solidFill>
              </a:rPr>
              <a:t/>
            </a:r>
            <a:br>
              <a:rPr lang="en-US" altLang="ja-JP" sz="1400" dirty="0">
                <a:solidFill>
                  <a:schemeClr val="bg1"/>
                </a:solidFill>
              </a:rPr>
            </a:br>
            <a:r>
              <a:rPr lang="ja-JP" altLang="en-US" sz="1400" dirty="0">
                <a:solidFill>
                  <a:schemeClr val="bg1"/>
                </a:solidFill>
              </a:rPr>
              <a:t>▶大丈夫なふりをする・大体別に大丈夫と</a:t>
            </a:r>
            <a:r>
              <a:rPr lang="ja-JP" altLang="en-US" sz="1400" dirty="0" smtClean="0">
                <a:solidFill>
                  <a:schemeClr val="bg1"/>
                </a:solidFill>
              </a:rPr>
              <a:t>思う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▶気づくと</a:t>
            </a:r>
            <a:r>
              <a:rPr lang="en-US" altLang="ja-JP" sz="1400" dirty="0" smtClean="0">
                <a:solidFill>
                  <a:schemeClr val="bg1"/>
                </a:solidFill>
              </a:rPr>
              <a:t>『</a:t>
            </a:r>
            <a:r>
              <a:rPr lang="ja-JP" altLang="en-US" sz="1400" dirty="0" smtClean="0">
                <a:solidFill>
                  <a:schemeClr val="bg1"/>
                </a:solidFill>
              </a:rPr>
              <a:t>解決係</a:t>
            </a:r>
            <a:r>
              <a:rPr lang="en-US" altLang="ja-JP" sz="1400" dirty="0" smtClean="0">
                <a:solidFill>
                  <a:schemeClr val="bg1"/>
                </a:solidFill>
              </a:rPr>
              <a:t>』</a:t>
            </a:r>
            <a:r>
              <a:rPr lang="ja-JP" altLang="en-US" sz="1400" dirty="0" smtClean="0">
                <a:solidFill>
                  <a:schemeClr val="bg1"/>
                </a:solidFill>
              </a:rPr>
              <a:t>になっている。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ことが多くなり</a:t>
            </a:r>
            <a:endParaRPr lang="en-US" altLang="ja-JP" sz="1400" dirty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▶決断を自分でしない人が周りに増える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▶あなたは強くて私は弱い。と被害者意識がある人が周りに増える</a:t>
            </a:r>
            <a:r>
              <a:rPr lang="en-US" altLang="ja-JP" sz="1400" dirty="0">
                <a:solidFill>
                  <a:schemeClr val="bg1"/>
                </a:solidFill>
              </a:rPr>
              <a:t/>
            </a:r>
            <a:br>
              <a:rPr lang="en-US" altLang="ja-JP" sz="1400" dirty="0">
                <a:solidFill>
                  <a:schemeClr val="bg1"/>
                </a:solidFill>
              </a:rPr>
            </a:br>
            <a:r>
              <a:rPr lang="ja-JP" altLang="en-US" sz="1400" dirty="0">
                <a:solidFill>
                  <a:schemeClr val="bg1"/>
                </a:solidFill>
              </a:rPr>
              <a:t>▶我慢する状況が増える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▶人のためを思ってやっているのに変な誤解を受ける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▶相手の感情や態度・言葉に振り回される</a:t>
            </a:r>
            <a:endParaRPr lang="en-US" altLang="ja-JP" sz="1400" dirty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という現実になることが多いです。</a:t>
            </a:r>
            <a:endParaRPr lang="en-US" altLang="ja-JP" sz="1400" dirty="0">
              <a:solidFill>
                <a:schemeClr val="bg1"/>
              </a:solidFill>
            </a:endParaRPr>
          </a:p>
          <a:p>
            <a:endParaRPr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547" y="2027233"/>
            <a:ext cx="1540844" cy="1540844"/>
          </a:xfrm>
          <a:prstGeom prst="rect">
            <a:avLst/>
          </a:prstGeom>
          <a:effectLst>
            <a:softEdge rad="203200"/>
          </a:effectLst>
        </p:spPr>
      </p:pic>
      <p:sp>
        <p:nvSpPr>
          <p:cNvPr id="25" name="テキスト ボックス 24"/>
          <p:cNvSpPr txBox="1"/>
          <p:nvPr/>
        </p:nvSpPr>
        <p:spPr>
          <a:xfrm>
            <a:off x="654236" y="22673614"/>
            <a:ext cx="585929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夫婦関係でいうと、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例１）タイプの方は、どちらかというとモラハラ系旦那を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例２）タイプの方は、どちらかというと閉じこもり系旦那を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引き寄せます。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例１・２</a:t>
            </a:r>
            <a:r>
              <a:rPr lang="en-US" altLang="ja-JP" sz="1600" dirty="0">
                <a:solidFill>
                  <a:schemeClr val="bg1"/>
                </a:solidFill>
              </a:rPr>
              <a:t>MIX</a:t>
            </a:r>
            <a:r>
              <a:rPr lang="ja-JP" altLang="en-US" sz="1600" dirty="0">
                <a:solidFill>
                  <a:schemeClr val="bg1"/>
                </a:solidFill>
              </a:rPr>
              <a:t>タイプもいらっしゃいますし、その他の例も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あります。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因みに私は、</a:t>
            </a:r>
            <a:r>
              <a:rPr lang="en-US" altLang="ja-JP" sz="1600" dirty="0">
                <a:solidFill>
                  <a:schemeClr val="bg1"/>
                </a:solidFill>
              </a:rPr>
              <a:t>MIX</a:t>
            </a:r>
            <a:r>
              <a:rPr lang="ja-JP" altLang="en-US" sz="1600" dirty="0">
                <a:solidFill>
                  <a:schemeClr val="bg1"/>
                </a:solidFill>
              </a:rPr>
              <a:t>タイプでどちらの公式もありました。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夫も見事に</a:t>
            </a:r>
            <a:r>
              <a:rPr lang="en-US" altLang="ja-JP" sz="1600" dirty="0">
                <a:solidFill>
                  <a:schemeClr val="bg1"/>
                </a:solidFill>
              </a:rPr>
              <a:t>MIX</a:t>
            </a:r>
            <a:r>
              <a:rPr lang="ja-JP" altLang="en-US" sz="1600" dirty="0">
                <a:solidFill>
                  <a:schemeClr val="bg1"/>
                </a:solidFill>
              </a:rPr>
              <a:t>タイプです</a:t>
            </a:r>
            <a:r>
              <a:rPr lang="ja-JP" altLang="en-US" sz="1600" dirty="0" err="1">
                <a:solidFill>
                  <a:schemeClr val="bg1"/>
                </a:solidFill>
              </a:rPr>
              <a:t>。</a:t>
            </a:r>
            <a:r>
              <a:rPr lang="ja-JP" altLang="en-US" sz="1600" dirty="0" err="1" smtClean="0">
                <a:solidFill>
                  <a:schemeClr val="bg1"/>
                </a:solidFill>
              </a:rPr>
              <a:t>。</a:t>
            </a:r>
            <a:r>
              <a:rPr lang="ja-JP" altLang="en-US" sz="1600" dirty="0" smtClean="0">
                <a:solidFill>
                  <a:schemeClr val="bg1"/>
                </a:solidFill>
              </a:rPr>
              <a:t>時にモラハラ時に閉じこもり</a:t>
            </a:r>
            <a:r>
              <a:rPr lang="en-US" altLang="ja-JP" sz="1600" dirty="0" smtClean="0">
                <a:solidFill>
                  <a:schemeClr val="bg1"/>
                </a:solidFill>
              </a:rPr>
              <a:t>(; </a:t>
            </a:r>
            <a:r>
              <a:rPr lang="ja-JP" altLang="en-US" sz="1600" dirty="0" smtClean="0">
                <a:solidFill>
                  <a:schemeClr val="bg1"/>
                </a:solidFill>
              </a:rPr>
              <a:t>･</a:t>
            </a:r>
            <a:r>
              <a:rPr lang="en-US" altLang="ja-JP" sz="1600" dirty="0" smtClean="0">
                <a:solidFill>
                  <a:schemeClr val="bg1"/>
                </a:solidFill>
              </a:rPr>
              <a:t>`д</a:t>
            </a:r>
            <a:r>
              <a:rPr lang="ja-JP" altLang="en-US" sz="1600" dirty="0" smtClean="0">
                <a:solidFill>
                  <a:schemeClr val="bg1"/>
                </a:solidFill>
              </a:rPr>
              <a:t>･</a:t>
            </a:r>
            <a:r>
              <a:rPr lang="en-US" altLang="ja-JP" sz="1600" dirty="0" smtClean="0">
                <a:solidFill>
                  <a:schemeClr val="bg1"/>
                </a:solidFill>
              </a:rPr>
              <a:t>´)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これらの思考は、自分の奥底にあり現実との繋がりが分かりにくい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ので、そのまま放置されることが多いです。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しかし、この思考が放置されたままだと、根本的な事が変わらない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ので、何をしても</a:t>
            </a:r>
            <a:r>
              <a:rPr lang="ja-JP" altLang="en-US" sz="1600" b="1" dirty="0">
                <a:solidFill>
                  <a:srgbClr val="FFC000"/>
                </a:solidFill>
              </a:rPr>
              <a:t>似たような不具合が起きる</a:t>
            </a:r>
            <a:r>
              <a:rPr lang="ja-JP" altLang="en-US" sz="1600" dirty="0">
                <a:solidFill>
                  <a:schemeClr val="bg1"/>
                </a:solidFill>
              </a:rPr>
              <a:t>ようになります。</a:t>
            </a:r>
            <a:endParaRPr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26" name="ホームベース 25"/>
          <p:cNvSpPr/>
          <p:nvPr/>
        </p:nvSpPr>
        <p:spPr>
          <a:xfrm>
            <a:off x="495299" y="26712149"/>
            <a:ext cx="5181601" cy="380815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bg1"/>
                </a:solidFill>
              </a:rPr>
              <a:t>『</a:t>
            </a:r>
            <a:r>
              <a:rPr lang="ja-JP" altLang="en-US" dirty="0">
                <a:solidFill>
                  <a:schemeClr val="bg1"/>
                </a:solidFill>
              </a:rPr>
              <a:t>不具合の現実</a:t>
            </a:r>
            <a:r>
              <a:rPr lang="en-US" altLang="ja-JP" dirty="0">
                <a:solidFill>
                  <a:schemeClr val="bg1"/>
                </a:solidFill>
              </a:rPr>
              <a:t>』</a:t>
            </a:r>
            <a:r>
              <a:rPr lang="ja-JP" altLang="en-US" dirty="0">
                <a:solidFill>
                  <a:schemeClr val="bg1"/>
                </a:solidFill>
              </a:rPr>
              <a:t>を変えるにはどうしたらいいの？</a:t>
            </a:r>
            <a:endParaRPr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8919" y="27283715"/>
            <a:ext cx="559961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まず、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①自分の中にどんな思考の公式（超基盤）があるか</a:t>
            </a:r>
            <a:r>
              <a:rPr lang="ja-JP" altLang="en-US" sz="1600" b="1" dirty="0">
                <a:solidFill>
                  <a:srgbClr val="FFC000"/>
                </a:solidFill>
              </a:rPr>
              <a:t>知る</a:t>
            </a:r>
            <a:r>
              <a:rPr lang="ja-JP" altLang="en-US" sz="1600" dirty="0">
                <a:solidFill>
                  <a:schemeClr val="bg1"/>
                </a:solidFill>
              </a:rPr>
              <a:t>こと。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そして、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②それを</a:t>
            </a:r>
            <a:r>
              <a:rPr lang="ja-JP" altLang="en-US" sz="1600" b="1" dirty="0" smtClean="0">
                <a:solidFill>
                  <a:srgbClr val="FFC000"/>
                </a:solidFill>
              </a:rPr>
              <a:t>緩める（出す）</a:t>
            </a:r>
            <a:r>
              <a:rPr lang="ja-JP" altLang="en-US" sz="1600" dirty="0" smtClean="0">
                <a:solidFill>
                  <a:schemeClr val="bg1"/>
                </a:solidFill>
              </a:rPr>
              <a:t>こと</a:t>
            </a:r>
            <a:r>
              <a:rPr lang="ja-JP" altLang="en-US" sz="1600" dirty="0">
                <a:solidFill>
                  <a:schemeClr val="bg1"/>
                </a:solidFill>
              </a:rPr>
              <a:t>。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それから、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③今までの選択を少し</a:t>
            </a:r>
            <a:r>
              <a:rPr lang="ja-JP" altLang="en-US" sz="1600" b="1" dirty="0">
                <a:solidFill>
                  <a:srgbClr val="FFC000"/>
                </a:solidFill>
              </a:rPr>
              <a:t>変えてみる</a:t>
            </a:r>
            <a:r>
              <a:rPr lang="ja-JP" altLang="en-US" sz="1600" dirty="0">
                <a:solidFill>
                  <a:schemeClr val="bg1"/>
                </a:solidFill>
              </a:rPr>
              <a:t>こと。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そうすると</a:t>
            </a:r>
            <a:r>
              <a:rPr lang="ja-JP" altLang="en-US" sz="1600" dirty="0" smtClean="0">
                <a:solidFill>
                  <a:schemeClr val="bg1"/>
                </a:solidFill>
              </a:rPr>
              <a:t>、</a:t>
            </a:r>
            <a:r>
              <a:rPr lang="en-US" altLang="ja-JP" sz="1600" dirty="0" smtClean="0">
                <a:solidFill>
                  <a:schemeClr val="bg1"/>
                </a:solidFill>
              </a:rPr>
              <a:t/>
            </a:r>
            <a:br>
              <a:rPr lang="en-US" altLang="ja-JP" sz="1600" dirty="0" smtClean="0">
                <a:solidFill>
                  <a:schemeClr val="bg1"/>
                </a:solidFill>
              </a:rPr>
            </a:br>
            <a:r>
              <a:rPr lang="ja-JP" altLang="en-US" sz="1600" dirty="0" smtClean="0">
                <a:solidFill>
                  <a:schemeClr val="bg1"/>
                </a:solidFill>
              </a:rPr>
              <a:t>段々</a:t>
            </a:r>
            <a:r>
              <a:rPr lang="ja-JP" altLang="en-US" sz="1600" dirty="0">
                <a:solidFill>
                  <a:schemeClr val="bg1"/>
                </a:solidFill>
              </a:rPr>
              <a:t>自分を縛っていた思考が外れて、</a:t>
            </a:r>
            <a:r>
              <a:rPr lang="ja-JP" altLang="en-US" sz="1600" dirty="0" smtClean="0">
                <a:solidFill>
                  <a:schemeClr val="bg1"/>
                </a:solidFill>
              </a:rPr>
              <a:t>生きやすくなります</a:t>
            </a:r>
            <a:r>
              <a:rPr lang="ja-JP" altLang="en-US" sz="1600" dirty="0">
                <a:solidFill>
                  <a:schemeClr val="bg1"/>
                </a:solidFill>
              </a:rPr>
              <a:t>。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今、あなたの心をザワツカセテいる者・ことが気にならなくなって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</a:rPr>
              <a:t>ワクワクすることに集中できるようになります。</a:t>
            </a:r>
            <a:endParaRPr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28" name="ホームベース 27"/>
          <p:cNvSpPr/>
          <p:nvPr/>
        </p:nvSpPr>
        <p:spPr>
          <a:xfrm>
            <a:off x="495299" y="30548426"/>
            <a:ext cx="5181601" cy="380815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bg1"/>
                </a:solidFill>
              </a:rPr>
              <a:t>自分の思考の公式ってどうやって知るの？？</a:t>
            </a:r>
            <a:endParaRPr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8918" y="31025135"/>
            <a:ext cx="56826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超基盤の思考の公式は、一般的に</a:t>
            </a:r>
            <a:r>
              <a:rPr lang="en-US" altLang="ja-JP" sz="1600" dirty="0">
                <a:solidFill>
                  <a:schemeClr val="bg1"/>
                </a:solidFill>
              </a:rPr>
              <a:t>『</a:t>
            </a:r>
            <a:r>
              <a:rPr lang="ja-JP" altLang="en-US" sz="1600" dirty="0">
                <a:solidFill>
                  <a:schemeClr val="bg1"/>
                </a:solidFill>
              </a:rPr>
              <a:t>母親との関係性</a:t>
            </a:r>
            <a:r>
              <a:rPr lang="en-US" altLang="ja-JP" sz="1600" dirty="0">
                <a:solidFill>
                  <a:schemeClr val="bg1"/>
                </a:solidFill>
              </a:rPr>
              <a:t>』</a:t>
            </a:r>
            <a:r>
              <a:rPr lang="ja-JP" altLang="en-US" sz="1600" dirty="0">
                <a:solidFill>
                  <a:schemeClr val="bg1"/>
                </a:solidFill>
              </a:rPr>
              <a:t>から作られていることが多いので、よくおこる不具合が過去幼少期にも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なかったか。</a:t>
            </a:r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その作られた原点を見つけると、自分の奥底にある自分を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ja-JP" altLang="en-US" sz="1600" dirty="0">
                <a:solidFill>
                  <a:schemeClr val="bg1"/>
                </a:solidFill>
              </a:rPr>
              <a:t>縛っていたものが見つかるはずです。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そして、それを一旦自分の外に出すこと。</a:t>
            </a:r>
            <a:endParaRPr lang="en-US" altLang="ja-JP" sz="1600" dirty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これで、大分自分が楽になると思います</a:t>
            </a:r>
            <a:r>
              <a:rPr lang="en-US" altLang="ja-JP" sz="1600" dirty="0" smtClean="0">
                <a:solidFill>
                  <a:schemeClr val="bg1"/>
                </a:solidFill>
              </a:rPr>
              <a:t>(^^)</a:t>
            </a: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</a:rPr>
              <a:t>ただ、無意識な所の公式になるので、上手く見つからないな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</a:rPr>
              <a:t>という</a:t>
            </a:r>
            <a:r>
              <a:rPr lang="ja-JP" altLang="en-US" sz="1600" dirty="0">
                <a:solidFill>
                  <a:schemeClr val="bg1"/>
                </a:solidFill>
              </a:rPr>
              <a:t>場合</a:t>
            </a:r>
            <a:r>
              <a:rPr lang="ja-JP" altLang="en-US" sz="1600" dirty="0" smtClean="0">
                <a:solidFill>
                  <a:schemeClr val="bg1"/>
                </a:solidFill>
              </a:rPr>
              <a:t>は、宜しかったら</a:t>
            </a:r>
            <a:r>
              <a:rPr lang="en-US" altLang="ja-JP" sz="1600" dirty="0" smtClean="0">
                <a:solidFill>
                  <a:schemeClr val="bg1"/>
                </a:solidFill>
              </a:rPr>
              <a:t>『</a:t>
            </a:r>
            <a:r>
              <a:rPr lang="ja-JP" altLang="en-US" sz="1600" dirty="0" smtClean="0">
                <a:solidFill>
                  <a:schemeClr val="bg1"/>
                </a:solidFill>
              </a:rPr>
              <a:t>思考の公式解き放ち</a:t>
            </a:r>
            <a:r>
              <a:rPr lang="en-US" altLang="ja-JP" sz="1600" dirty="0" smtClean="0">
                <a:solidFill>
                  <a:schemeClr val="bg1"/>
                </a:solidFill>
              </a:rPr>
              <a:t>』</a:t>
            </a:r>
            <a:r>
              <a:rPr lang="ja-JP" altLang="en-US" sz="1600" dirty="0" smtClean="0">
                <a:solidFill>
                  <a:schemeClr val="bg1"/>
                </a:solidFill>
              </a:rPr>
              <a:t>のセッション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</a:rPr>
              <a:t>を受けてみてください。</a:t>
            </a:r>
            <a:r>
              <a:rPr lang="en-US" altLang="ja-JP" sz="1600" dirty="0" smtClean="0">
                <a:solidFill>
                  <a:schemeClr val="bg1"/>
                </a:solidFill>
              </a:rPr>
              <a:t>(#^^#)</a:t>
            </a: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</a:rPr>
              <a:t>セッションでは、あなたの思考の公式・そしてそれがどうして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出来上</a:t>
            </a:r>
            <a:r>
              <a:rPr lang="ja-JP" altLang="en-US" sz="1600" dirty="0" smtClean="0">
                <a:solidFill>
                  <a:schemeClr val="bg1"/>
                </a:solidFill>
              </a:rPr>
              <a:t>がったかを見ていきます。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</a:rPr>
              <a:t>そして、それを緩める。ところまで行います。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endParaRPr lang="en-US" altLang="ja-JP" sz="1600" dirty="0">
              <a:solidFill>
                <a:schemeClr val="bg1"/>
              </a:solidFill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</a:rPr>
              <a:t>セッション後には、あなたの中に詰まっていた“何か”が緩まる</a:t>
            </a:r>
            <a:r>
              <a:rPr lang="en-US" altLang="ja-JP" sz="1600" dirty="0" smtClean="0">
                <a:solidFill>
                  <a:schemeClr val="bg1"/>
                </a:solidFill>
              </a:rPr>
              <a:t/>
            </a:r>
            <a:br>
              <a:rPr lang="en-US" altLang="ja-JP" sz="1600" dirty="0" smtClean="0">
                <a:solidFill>
                  <a:schemeClr val="bg1"/>
                </a:solidFill>
              </a:rPr>
            </a:br>
            <a:r>
              <a:rPr lang="ja-JP" altLang="en-US" sz="1600" dirty="0" err="1" smtClean="0">
                <a:solidFill>
                  <a:schemeClr val="bg1"/>
                </a:solidFill>
              </a:rPr>
              <a:t>のを</a:t>
            </a:r>
            <a:r>
              <a:rPr lang="ja-JP" altLang="en-US" sz="1600" dirty="0" smtClean="0">
                <a:solidFill>
                  <a:schemeClr val="bg1"/>
                </a:solidFill>
              </a:rPr>
              <a:t>感じられると思います。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＊感じるまで人によって時間差があります。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1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 flipH="1">
            <a:off x="320040" y="411480"/>
            <a:ext cx="45720" cy="3562699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ホームベース 3"/>
          <p:cNvSpPr/>
          <p:nvPr/>
        </p:nvSpPr>
        <p:spPr>
          <a:xfrm>
            <a:off x="518159" y="411480"/>
            <a:ext cx="5181601" cy="380815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bg1"/>
                </a:solidFill>
              </a:rPr>
              <a:t>『</a:t>
            </a:r>
            <a:r>
              <a:rPr lang="ja-JP" altLang="en-US" dirty="0">
                <a:solidFill>
                  <a:schemeClr val="bg1"/>
                </a:solidFill>
              </a:rPr>
              <a:t>思考の公式解き放ち</a:t>
            </a:r>
            <a:r>
              <a:rPr lang="en-US" altLang="ja-JP" dirty="0" smtClean="0">
                <a:solidFill>
                  <a:schemeClr val="bg1"/>
                </a:solidFill>
              </a:rPr>
              <a:t>』</a:t>
            </a:r>
            <a:r>
              <a:rPr lang="ja-JP" altLang="en-US" dirty="0" smtClean="0">
                <a:solidFill>
                  <a:schemeClr val="bg1"/>
                </a:solidFill>
              </a:rPr>
              <a:t>超基盤セッション　内容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2940" y="1068490"/>
            <a:ext cx="5036820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</a:rPr>
              <a:t>◆内容：５日間の</a:t>
            </a:r>
            <a:r>
              <a:rPr lang="en-US" altLang="ja-JP" sz="1400" dirty="0" smtClean="0">
                <a:solidFill>
                  <a:schemeClr val="bg1"/>
                </a:solidFill>
              </a:rPr>
              <a:t>LINE</a:t>
            </a:r>
            <a:r>
              <a:rPr lang="ja-JP" altLang="en-US" sz="1400" dirty="0" smtClean="0">
                <a:solidFill>
                  <a:schemeClr val="bg1"/>
                </a:solidFill>
              </a:rPr>
              <a:t>セッション</a:t>
            </a:r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＋　</a:t>
            </a:r>
            <a:r>
              <a:rPr lang="en-US" altLang="ja-JP" sz="1400" dirty="0" smtClean="0">
                <a:solidFill>
                  <a:schemeClr val="bg1"/>
                </a:solidFill>
              </a:rPr>
              <a:t>30</a:t>
            </a:r>
            <a:r>
              <a:rPr lang="ja-JP" altLang="en-US" sz="1400" dirty="0" smtClean="0">
                <a:solidFill>
                  <a:schemeClr val="bg1"/>
                </a:solidFill>
              </a:rPr>
              <a:t>分の</a:t>
            </a:r>
            <a:r>
              <a:rPr lang="en-US" altLang="ja-JP" sz="1400" dirty="0" smtClean="0">
                <a:solidFill>
                  <a:schemeClr val="bg1"/>
                </a:solidFill>
              </a:rPr>
              <a:t>ZOOM</a:t>
            </a: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◆費用：</a:t>
            </a:r>
            <a:r>
              <a:rPr lang="en-US" altLang="ja-JP" sz="1400" dirty="0" smtClean="0">
                <a:solidFill>
                  <a:schemeClr val="bg1"/>
                </a:solidFill>
              </a:rPr>
              <a:t>28000</a:t>
            </a:r>
            <a:r>
              <a:rPr lang="ja-JP" altLang="en-US" sz="1400" dirty="0" smtClean="0">
                <a:solidFill>
                  <a:schemeClr val="bg1"/>
                </a:solidFill>
              </a:rPr>
              <a:t>円（事前銀行振り込み）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◆具体的な日時はお申し込み後に相談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200" dirty="0" smtClean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accent4"/>
                </a:solidFill>
              </a:rPr>
              <a:t>＠お申し込みは、</a:t>
            </a:r>
            <a:r>
              <a:rPr lang="en-US" altLang="ja-JP" sz="1200" dirty="0">
                <a:solidFill>
                  <a:schemeClr val="accent4"/>
                </a:solidFill>
              </a:rPr>
              <a:t>LINE</a:t>
            </a:r>
            <a:r>
              <a:rPr lang="ja-JP" altLang="en-US" sz="1200" dirty="0">
                <a:solidFill>
                  <a:schemeClr val="accent4"/>
                </a:solidFill>
              </a:rPr>
              <a:t>か</a:t>
            </a:r>
            <a:r>
              <a:rPr lang="en-US" altLang="ja-JP" sz="1200" dirty="0">
                <a:solidFill>
                  <a:schemeClr val="accent4"/>
                </a:solidFill>
              </a:rPr>
              <a:t>Messenger</a:t>
            </a:r>
            <a:r>
              <a:rPr lang="ja-JP" altLang="en-US" sz="1200" dirty="0">
                <a:solidFill>
                  <a:schemeClr val="accent4"/>
                </a:solidFill>
              </a:rPr>
              <a:t>から「超基盤</a:t>
            </a:r>
            <a:r>
              <a:rPr lang="ja-JP" altLang="en-US" sz="1200" dirty="0" smtClean="0">
                <a:solidFill>
                  <a:schemeClr val="accent4"/>
                </a:solidFill>
              </a:rPr>
              <a:t>」よろしく！</a:t>
            </a:r>
            <a:r>
              <a:rPr lang="ja-JP" altLang="en-US" sz="1200" dirty="0">
                <a:solidFill>
                  <a:schemeClr val="bg1"/>
                </a:solidFill>
              </a:rPr>
              <a:t>で</a:t>
            </a:r>
            <a:r>
              <a:rPr lang="ja-JP" altLang="en-US" sz="1200" dirty="0" smtClean="0">
                <a:solidFill>
                  <a:schemeClr val="bg1"/>
                </a:solidFill>
              </a:rPr>
              <a:t>お願い</a:t>
            </a:r>
            <a:r>
              <a:rPr lang="ja-JP" altLang="en-US" sz="1200" dirty="0">
                <a:solidFill>
                  <a:schemeClr val="bg1"/>
                </a:solidFill>
              </a:rPr>
              <a:t>します</a:t>
            </a:r>
            <a:r>
              <a:rPr lang="ja-JP" altLang="en-US" sz="1200" dirty="0" smtClean="0">
                <a:solidFill>
                  <a:schemeClr val="bg1"/>
                </a:solidFill>
              </a:rPr>
              <a:t>。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2940" y="2717084"/>
            <a:ext cx="5163954" cy="2031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</a:rPr>
              <a:t>◆何やるの？？？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</a:rPr>
              <a:t>5</a:t>
            </a:r>
            <a:r>
              <a:rPr lang="ja-JP" altLang="en-US" sz="1400" dirty="0" smtClean="0">
                <a:solidFill>
                  <a:schemeClr val="bg1"/>
                </a:solidFill>
              </a:rPr>
              <a:t>日間でじっくりご自身の深層心理へ入って質問をしていきます。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質問に対して、自分の想いを吐き出してもらいます。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そこから、私の方で思考の公式とその緩め方を紐解きます。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　最後の</a:t>
            </a:r>
            <a:r>
              <a:rPr lang="en-US" altLang="ja-JP" sz="1400" dirty="0" smtClean="0">
                <a:solidFill>
                  <a:schemeClr val="bg1"/>
                </a:solidFill>
              </a:rPr>
              <a:t>ZOOM</a:t>
            </a:r>
            <a:r>
              <a:rPr lang="ja-JP" altLang="en-US" sz="1400" dirty="0" smtClean="0">
                <a:solidFill>
                  <a:schemeClr val="bg1"/>
                </a:solidFill>
              </a:rPr>
              <a:t>でその方にあった思考の仕組み、捉え方を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お</a:t>
            </a:r>
            <a:r>
              <a:rPr lang="ja-JP" altLang="en-US" sz="1400" dirty="0">
                <a:solidFill>
                  <a:schemeClr val="bg1"/>
                </a:solidFill>
              </a:rPr>
              <a:t>伝</a:t>
            </a:r>
            <a:r>
              <a:rPr lang="ja-JP" altLang="en-US" sz="1400" dirty="0" smtClean="0">
                <a:solidFill>
                  <a:schemeClr val="bg1"/>
                </a:solidFill>
              </a:rPr>
              <a:t>えし、</a:t>
            </a:r>
            <a:r>
              <a:rPr lang="en-US" altLang="ja-JP" sz="1400" b="1" dirty="0" smtClean="0">
                <a:solidFill>
                  <a:schemeClr val="accent4"/>
                </a:solidFill>
              </a:rPr>
              <a:t>『</a:t>
            </a:r>
            <a:r>
              <a:rPr lang="ja-JP" altLang="en-US" sz="1400" b="1" dirty="0" smtClean="0">
                <a:solidFill>
                  <a:schemeClr val="accent4"/>
                </a:solidFill>
              </a:rPr>
              <a:t>親切り</a:t>
            </a:r>
            <a:r>
              <a:rPr lang="en-US" altLang="ja-JP" sz="1400" b="1" dirty="0" smtClean="0">
                <a:solidFill>
                  <a:schemeClr val="accent4"/>
                </a:solidFill>
              </a:rPr>
              <a:t>』</a:t>
            </a:r>
            <a:r>
              <a:rPr lang="ja-JP" altLang="en-US" sz="1400" dirty="0" smtClean="0">
                <a:solidFill>
                  <a:schemeClr val="bg1"/>
                </a:solidFill>
              </a:rPr>
              <a:t>と呼ばれる　思考を緩めるワークをして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いただきます</a:t>
            </a:r>
            <a:r>
              <a:rPr lang="ja-JP" altLang="en-US" sz="1400" dirty="0">
                <a:solidFill>
                  <a:schemeClr val="bg1"/>
                </a:solidFill>
              </a:rPr>
              <a:t>。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2940" y="5048804"/>
            <a:ext cx="5163954" cy="48320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</a:rPr>
              <a:t>◆どうなるの？？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</a:rPr>
              <a:t>5</a:t>
            </a:r>
            <a:r>
              <a:rPr lang="ja-JP" altLang="en-US" sz="1400" dirty="0" smtClean="0">
                <a:solidFill>
                  <a:schemeClr val="bg1"/>
                </a:solidFill>
              </a:rPr>
              <a:t>日間ご自身に向き合うことで、一番奥にある思考に気づくことが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できます。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また、心に溜まった様々な思いを吐き出すことで、心のも</a:t>
            </a:r>
            <a:r>
              <a:rPr lang="ja-JP" altLang="en-US" sz="1400" dirty="0" err="1" smtClean="0">
                <a:solidFill>
                  <a:schemeClr val="bg1"/>
                </a:solidFill>
              </a:rPr>
              <a:t>や</a:t>
            </a:r>
            <a:r>
              <a:rPr lang="ja-JP" altLang="en-US" sz="1400" dirty="0" smtClean="0">
                <a:solidFill>
                  <a:schemeClr val="bg1"/>
                </a:solidFill>
              </a:rPr>
              <a:t>が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すっきりとしてきます。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　</a:t>
            </a:r>
            <a:r>
              <a:rPr lang="en-US" altLang="ja-JP" sz="1400" b="1" dirty="0" smtClean="0">
                <a:solidFill>
                  <a:schemeClr val="accent4"/>
                </a:solidFill>
              </a:rPr>
              <a:t>『</a:t>
            </a:r>
            <a:r>
              <a:rPr lang="ja-JP" altLang="en-US" sz="1400" b="1" dirty="0" smtClean="0">
                <a:solidFill>
                  <a:schemeClr val="accent4"/>
                </a:solidFill>
              </a:rPr>
              <a:t>親切り</a:t>
            </a:r>
            <a:r>
              <a:rPr lang="en-US" altLang="ja-JP" sz="1400" b="1" dirty="0" smtClean="0">
                <a:solidFill>
                  <a:schemeClr val="accent4"/>
                </a:solidFill>
              </a:rPr>
              <a:t>』</a:t>
            </a:r>
            <a:r>
              <a:rPr lang="ja-JP" altLang="en-US" sz="1400" dirty="0" smtClean="0">
                <a:solidFill>
                  <a:schemeClr val="bg1"/>
                </a:solidFill>
              </a:rPr>
              <a:t>によって、自分ではどうしようも出来なかった、何となくの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モヤモヤにケリをつけることが出来ます。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　終わった後には、心身ともに軽くなるのが感じられ、そのまま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行動</a:t>
            </a:r>
            <a:r>
              <a:rPr lang="ja-JP" altLang="en-US" sz="1400" dirty="0" smtClean="0">
                <a:solidFill>
                  <a:schemeClr val="bg1"/>
                </a:solidFill>
              </a:rPr>
              <a:t>を</a:t>
            </a:r>
            <a:r>
              <a:rPr lang="ja-JP" altLang="en-US" sz="1400" dirty="0">
                <a:solidFill>
                  <a:schemeClr val="bg1"/>
                </a:solidFill>
              </a:rPr>
              <a:t>続</a:t>
            </a:r>
            <a:r>
              <a:rPr lang="ja-JP" altLang="en-US" sz="1400" dirty="0" smtClean="0">
                <a:solidFill>
                  <a:schemeClr val="bg1"/>
                </a:solidFill>
              </a:rPr>
              <a:t>けていくと、今まで気になってしまう・囚われてしまう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人間関係、煩わしく感じていた事柄が気にならなくなっていきます。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　さらに進むと、周りの方達が自分の事を大切にしてくれていること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に気づき、心が物凄く穏やかになります。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　心が穏やかに安心安全を感じられると、人間関係も仕事も力むことなく、スムーズに軽やかに進むのが感じられるようになります。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　自分自身を生きている感覚・やりたいこと、好きな事、が自然体で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出来</a:t>
            </a:r>
            <a:r>
              <a:rPr lang="ja-JP" altLang="en-US" sz="1400" dirty="0" smtClean="0">
                <a:solidFill>
                  <a:schemeClr val="bg1"/>
                </a:solidFill>
              </a:rPr>
              <a:t>ている感覚になり毎日がとても楽しくなります</a:t>
            </a:r>
            <a:r>
              <a:rPr lang="en-US" altLang="ja-JP" sz="1400" dirty="0" smtClean="0">
                <a:solidFill>
                  <a:schemeClr val="bg1"/>
                </a:solidFill>
              </a:rPr>
              <a:t>(^^)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9" name="ホームベース 8"/>
          <p:cNvSpPr/>
          <p:nvPr/>
        </p:nvSpPr>
        <p:spPr>
          <a:xfrm>
            <a:off x="518159" y="10307295"/>
            <a:ext cx="5181601" cy="380815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bg1"/>
                </a:solidFill>
              </a:rPr>
              <a:t>『</a:t>
            </a:r>
            <a:r>
              <a:rPr lang="ja-JP" altLang="en-US" dirty="0">
                <a:solidFill>
                  <a:schemeClr val="bg1"/>
                </a:solidFill>
              </a:rPr>
              <a:t>思考の公式解き放ち</a:t>
            </a:r>
            <a:r>
              <a:rPr lang="en-US" altLang="ja-JP" dirty="0">
                <a:solidFill>
                  <a:schemeClr val="bg1"/>
                </a:solidFill>
              </a:rPr>
              <a:t>』</a:t>
            </a:r>
            <a:r>
              <a:rPr lang="ja-JP" altLang="en-US" dirty="0">
                <a:solidFill>
                  <a:schemeClr val="bg1"/>
                </a:solidFill>
              </a:rPr>
              <a:t>の</a:t>
            </a:r>
            <a:r>
              <a:rPr lang="ja-JP" altLang="en-US" dirty="0" smtClean="0">
                <a:solidFill>
                  <a:schemeClr val="bg1"/>
                </a:solidFill>
              </a:rPr>
              <a:t>セッション　は唯一無二</a:t>
            </a: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2940" y="10945232"/>
            <a:ext cx="4038285" cy="307777"/>
          </a:xfrm>
          <a:prstGeom prst="rect">
            <a:avLst/>
          </a:prstGeom>
          <a:solidFill>
            <a:srgbClr val="2E75B6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▶この思考のセッションは、他の講座と何が違うのか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2940" y="11510131"/>
            <a:ext cx="5163954" cy="4185761"/>
          </a:xfrm>
          <a:prstGeom prst="rect">
            <a:avLst/>
          </a:prstGeom>
          <a:solidFill>
            <a:srgbClr val="9DC3E6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</a:rPr>
              <a:t>このセッションで、私は一切顔出しをしません。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最後の</a:t>
            </a:r>
            <a:r>
              <a:rPr lang="en-US" altLang="ja-JP" sz="1400" dirty="0" smtClean="0">
                <a:solidFill>
                  <a:schemeClr val="bg1"/>
                </a:solidFill>
              </a:rPr>
              <a:t>ZOOM</a:t>
            </a:r>
            <a:r>
              <a:rPr lang="ja-JP" altLang="en-US" sz="1400" dirty="0" smtClean="0">
                <a:solidFill>
                  <a:schemeClr val="bg1"/>
                </a:solidFill>
              </a:rPr>
              <a:t>も顔出しなし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でやらせていただきます。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やはり、人というのは他人の存在を感じると少し壁を作るものです。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そうするとスムーズに心を表現するのが難しくなるので、そういう形を取らせていただいています。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私の話を聞く。というよりは、私を通してご自身と向き合う。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/>
            </a:r>
            <a:br>
              <a:rPr kumimoji="1" lang="en-US" altLang="ja-JP" sz="1400" dirty="0" smtClean="0">
                <a:solidFill>
                  <a:schemeClr val="bg1"/>
                </a:solidFill>
              </a:rPr>
            </a:br>
            <a:r>
              <a:rPr kumimoji="1" lang="ja-JP" altLang="en-US" sz="1400" dirty="0" smtClean="0">
                <a:solidFill>
                  <a:schemeClr val="bg1"/>
                </a:solidFill>
              </a:rPr>
              <a:t>ことを大切にしています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(^^)</a:t>
            </a: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また、</a:t>
            </a:r>
            <a:r>
              <a:rPr kumimoji="1" lang="ja-JP" altLang="en-US" sz="1400" b="1" dirty="0" smtClean="0">
                <a:solidFill>
                  <a:srgbClr val="002060"/>
                </a:solidFill>
              </a:rPr>
              <a:t>ムカつく！イライラする！どうかと思う。落ち込んでいる、不安</a:t>
            </a:r>
            <a:r>
              <a:rPr kumimoji="1" lang="ja-JP" altLang="en-US" sz="1400" b="1" dirty="0" err="1" smtClean="0">
                <a:solidFill>
                  <a:srgbClr val="002060"/>
                </a:solidFill>
              </a:rPr>
              <a:t>だ</a:t>
            </a:r>
            <a:r>
              <a:rPr lang="ja-JP" altLang="en-US" sz="1400" b="1" dirty="0" smtClean="0">
                <a:solidFill>
                  <a:srgbClr val="002060"/>
                </a:solidFill>
              </a:rPr>
              <a:t>怖い、私は悪くないと思う、そうは思わない。言っていることが分からない。</a:t>
            </a:r>
            <a:endParaRPr lang="en-US" altLang="ja-JP" sz="1400" b="1" dirty="0" smtClean="0">
              <a:solidFill>
                <a:srgbClr val="002060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などなど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出来る女性・優しい女性であればあるほど、普段、人として出さないようにしている感情もここでは、出すの</a:t>
            </a:r>
            <a:r>
              <a:rPr lang="en-US" altLang="ja-JP" sz="1400" dirty="0" smtClean="0">
                <a:solidFill>
                  <a:schemeClr val="bg1"/>
                </a:solidFill>
              </a:rPr>
              <a:t>OK</a:t>
            </a:r>
            <a:r>
              <a:rPr lang="ja-JP" altLang="en-US" sz="1400" dirty="0" smtClean="0">
                <a:solidFill>
                  <a:schemeClr val="bg1"/>
                </a:solidFill>
              </a:rPr>
              <a:t>です。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安心</a:t>
            </a:r>
            <a:r>
              <a:rPr lang="ja-JP" altLang="en-US" sz="1400" dirty="0" smtClean="0">
                <a:solidFill>
                  <a:schemeClr val="bg1"/>
                </a:solidFill>
              </a:rPr>
              <a:t>して思っていることをなんでも出せる環境をご用意しています。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2940" y="16287353"/>
            <a:ext cx="5163954" cy="3108543"/>
          </a:xfrm>
          <a:prstGeom prst="rect">
            <a:avLst/>
          </a:prstGeom>
          <a:solidFill>
            <a:srgbClr val="9DC3E6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</a:rPr>
              <a:t>誰でも、</a:t>
            </a:r>
            <a:r>
              <a:rPr lang="en-US" altLang="ja-JP" sz="1400" dirty="0" smtClean="0">
                <a:solidFill>
                  <a:schemeClr val="bg1"/>
                </a:solidFill>
              </a:rPr>
              <a:t>30</a:t>
            </a:r>
            <a:r>
              <a:rPr lang="ja-JP" altLang="en-US" sz="1400" dirty="0" smtClean="0">
                <a:solidFill>
                  <a:schemeClr val="bg1"/>
                </a:solidFill>
              </a:rPr>
              <a:t>年以上生きていれば色々あります。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それは、普通の事です。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でも、大人として、社会人として、妻として、母として生きていく中で、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en-US" altLang="ja-JP" sz="1400" dirty="0" smtClean="0">
                <a:solidFill>
                  <a:schemeClr val="bg1"/>
                </a:solidFill>
              </a:rPr>
              <a:t>『</a:t>
            </a:r>
            <a:r>
              <a:rPr lang="ja-JP" altLang="en-US" sz="1400" dirty="0" smtClean="0">
                <a:solidFill>
                  <a:schemeClr val="bg1"/>
                </a:solidFill>
              </a:rPr>
              <a:t>自分の想い</a:t>
            </a:r>
            <a:r>
              <a:rPr lang="en-US" altLang="ja-JP" sz="1400" dirty="0" smtClean="0">
                <a:solidFill>
                  <a:schemeClr val="bg1"/>
                </a:solidFill>
              </a:rPr>
              <a:t>』</a:t>
            </a:r>
            <a:r>
              <a:rPr lang="ja-JP" altLang="en-US" sz="1400" dirty="0" smtClean="0">
                <a:solidFill>
                  <a:schemeClr val="bg1"/>
                </a:solidFill>
              </a:rPr>
              <a:t>というのを何となくうまく誤魔化して、何となく置き去りにしてしまっている</a:t>
            </a:r>
            <a:r>
              <a:rPr lang="ja-JP" altLang="en-US" sz="1400" dirty="0">
                <a:solidFill>
                  <a:schemeClr val="bg1"/>
                </a:solidFill>
              </a:rPr>
              <a:t>方</a:t>
            </a:r>
            <a:r>
              <a:rPr lang="ja-JP" altLang="en-US" sz="1400" dirty="0" smtClean="0">
                <a:solidFill>
                  <a:schemeClr val="bg1"/>
                </a:solidFill>
              </a:rPr>
              <a:t>は</a:t>
            </a:r>
            <a:r>
              <a:rPr lang="ja-JP" altLang="en-US" sz="1400" dirty="0">
                <a:solidFill>
                  <a:schemeClr val="bg1"/>
                </a:solidFill>
              </a:rPr>
              <a:t>多</a:t>
            </a:r>
            <a:r>
              <a:rPr lang="ja-JP" altLang="en-US" sz="1400" dirty="0" smtClean="0">
                <a:solidFill>
                  <a:schemeClr val="bg1"/>
                </a:solidFill>
              </a:rPr>
              <a:t>いです。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もちろん私もその</a:t>
            </a:r>
            <a:r>
              <a:rPr lang="en-US" altLang="ja-JP" sz="1400" dirty="0" smtClean="0">
                <a:solidFill>
                  <a:schemeClr val="bg1"/>
                </a:solidFill>
              </a:rPr>
              <a:t>1</a:t>
            </a:r>
            <a:r>
              <a:rPr lang="ja-JP" altLang="en-US" sz="1400" dirty="0" smtClean="0">
                <a:solidFill>
                  <a:schemeClr val="bg1"/>
                </a:solidFill>
              </a:rPr>
              <a:t>人でした。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気付かないうちに溜まっている様々な思いを、一旦出しましょう</a:t>
            </a:r>
            <a:r>
              <a:rPr lang="en-US" altLang="ja-JP" sz="1400" dirty="0" smtClean="0">
                <a:solidFill>
                  <a:schemeClr val="bg1"/>
                </a:solidFill>
              </a:rPr>
              <a:t>(#^^#)</a:t>
            </a: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それだけでもスッキリします。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2940" y="20194336"/>
            <a:ext cx="5163954" cy="12588061"/>
          </a:xfrm>
          <a:prstGeom prst="rect">
            <a:avLst/>
          </a:prstGeom>
          <a:solidFill>
            <a:srgbClr val="9DC3E6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</a:rPr>
              <a:t>ご自身の想いを出していく中で、思考の奥底にある公式を洗い出していきます。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最後の</a:t>
            </a:r>
            <a:r>
              <a:rPr lang="en-US" altLang="ja-JP" sz="1400" dirty="0" smtClean="0">
                <a:solidFill>
                  <a:schemeClr val="bg1"/>
                </a:solidFill>
              </a:rPr>
              <a:t>『</a:t>
            </a:r>
            <a:r>
              <a:rPr lang="ja-JP" altLang="en-US" sz="1400" dirty="0" smtClean="0">
                <a:solidFill>
                  <a:schemeClr val="bg1"/>
                </a:solidFill>
              </a:rPr>
              <a:t>親切り</a:t>
            </a:r>
            <a:r>
              <a:rPr lang="en-US" altLang="ja-JP" sz="1400" dirty="0" smtClean="0">
                <a:solidFill>
                  <a:schemeClr val="bg1"/>
                </a:solidFill>
              </a:rPr>
              <a:t>』</a:t>
            </a:r>
            <a:r>
              <a:rPr lang="ja-JP" altLang="en-US" sz="1400" dirty="0" smtClean="0">
                <a:solidFill>
                  <a:schemeClr val="bg1"/>
                </a:solidFill>
              </a:rPr>
              <a:t>とは、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kumimoji="1" lang="ja-JP" altLang="en-US" sz="1400" dirty="0">
                <a:solidFill>
                  <a:schemeClr val="bg1"/>
                </a:solidFill>
              </a:rPr>
              <a:t>無意識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のうちに</a:t>
            </a:r>
            <a:r>
              <a:rPr kumimoji="1" lang="ja-JP" altLang="en-US" sz="1400" dirty="0">
                <a:solidFill>
                  <a:schemeClr val="bg1"/>
                </a:solidFill>
              </a:rPr>
              <a:t>出来上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がっている、母親との繋がりを切っていく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ワーク</a:t>
            </a:r>
            <a:r>
              <a:rPr lang="ja-JP" altLang="en-US" sz="1400" dirty="0" smtClean="0">
                <a:solidFill>
                  <a:schemeClr val="bg1"/>
                </a:solidFill>
              </a:rPr>
              <a:t>です。ワーク自体は</a:t>
            </a:r>
            <a:r>
              <a:rPr lang="en-US" altLang="ja-JP" sz="1400" dirty="0">
                <a:solidFill>
                  <a:schemeClr val="bg1"/>
                </a:solidFill>
              </a:rPr>
              <a:t>3</a:t>
            </a:r>
            <a:r>
              <a:rPr lang="ja-JP" altLang="en-US" sz="1400" dirty="0" smtClean="0">
                <a:solidFill>
                  <a:schemeClr val="bg1"/>
                </a:solidFill>
              </a:rPr>
              <a:t>分程度で終わります。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この</a:t>
            </a:r>
            <a:r>
              <a:rPr lang="en-US" altLang="ja-JP" sz="1400" dirty="0" smtClean="0">
                <a:solidFill>
                  <a:schemeClr val="bg1"/>
                </a:solidFill>
              </a:rPr>
              <a:t>『</a:t>
            </a:r>
            <a:r>
              <a:rPr lang="ja-JP" altLang="en-US" sz="1400" dirty="0" smtClean="0">
                <a:solidFill>
                  <a:schemeClr val="bg1"/>
                </a:solidFill>
              </a:rPr>
              <a:t>親切り</a:t>
            </a:r>
            <a:r>
              <a:rPr lang="en-US" altLang="ja-JP" sz="1400" dirty="0" smtClean="0">
                <a:solidFill>
                  <a:schemeClr val="bg1"/>
                </a:solidFill>
              </a:rPr>
              <a:t>』</a:t>
            </a:r>
            <a:r>
              <a:rPr lang="ja-JP" altLang="en-US" sz="1400" dirty="0" smtClean="0">
                <a:solidFill>
                  <a:schemeClr val="bg1"/>
                </a:solidFill>
              </a:rPr>
              <a:t>をしたら、すぐに現実がクルっと変わる！！とは言えませんが、これをしないと何をしても、何を頑張っても結局同じところを悩み続けると思います。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＠親切り自体は</a:t>
            </a:r>
            <a:r>
              <a:rPr lang="en-US" altLang="ja-JP" sz="1400" dirty="0" smtClean="0">
                <a:solidFill>
                  <a:schemeClr val="bg1"/>
                </a:solidFill>
              </a:rPr>
              <a:t>1</a:t>
            </a:r>
            <a:r>
              <a:rPr lang="ja-JP" altLang="en-US" sz="1400" dirty="0" smtClean="0">
                <a:solidFill>
                  <a:schemeClr val="bg1"/>
                </a:solidFill>
              </a:rPr>
              <a:t>度やれば</a:t>
            </a:r>
            <a:r>
              <a:rPr lang="en-US" altLang="ja-JP" sz="1400" dirty="0" smtClean="0">
                <a:solidFill>
                  <a:schemeClr val="bg1"/>
                </a:solidFill>
              </a:rPr>
              <a:t>OK</a:t>
            </a:r>
            <a:r>
              <a:rPr lang="ja-JP" altLang="en-US" sz="1400" dirty="0" smtClean="0">
                <a:solidFill>
                  <a:schemeClr val="bg1"/>
                </a:solidFill>
              </a:rPr>
              <a:t>です。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私自身も、いろんなセッションを受け、いろんな事業をして、いろんな人とお付き合いして、いろんな方法を試しましたが、表面的に変化はあるものの、心の奥底にある</a:t>
            </a:r>
            <a:r>
              <a:rPr lang="en-US" altLang="ja-JP" sz="1400" dirty="0" smtClean="0">
                <a:solidFill>
                  <a:schemeClr val="bg1"/>
                </a:solidFill>
              </a:rPr>
              <a:t>『</a:t>
            </a:r>
            <a:r>
              <a:rPr lang="ja-JP" altLang="en-US" sz="1400" dirty="0" smtClean="0">
                <a:solidFill>
                  <a:schemeClr val="bg1"/>
                </a:solidFill>
              </a:rPr>
              <a:t>なんとなく不安</a:t>
            </a:r>
            <a:r>
              <a:rPr lang="en-US" altLang="ja-JP" sz="1400" dirty="0" smtClean="0">
                <a:solidFill>
                  <a:schemeClr val="bg1"/>
                </a:solidFill>
              </a:rPr>
              <a:t>』</a:t>
            </a:r>
            <a:r>
              <a:rPr lang="ja-JP" altLang="en-US" sz="1400" dirty="0" smtClean="0">
                <a:solidFill>
                  <a:schemeClr val="bg1"/>
                </a:solidFill>
              </a:rPr>
              <a:t>が消えることは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ありませんでした。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なので、また何か学ぶ。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というように、まだまだまだ</a:t>
            </a:r>
            <a:r>
              <a:rPr lang="ja-JP" altLang="en-US" sz="1400" dirty="0" err="1" smtClean="0">
                <a:solidFill>
                  <a:schemeClr val="bg1"/>
                </a:solidFill>
              </a:rPr>
              <a:t>。。。。</a:t>
            </a:r>
            <a:r>
              <a:rPr lang="ja-JP" altLang="en-US" sz="1400" dirty="0" smtClean="0">
                <a:solidFill>
                  <a:schemeClr val="bg1"/>
                </a:solidFill>
              </a:rPr>
              <a:t>と　永遠のループにはまっていましたが、ここに辿り着いてからは、もう何かで迷ったり不安になることはなくなりました。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</a:rPr>
              <a:t>友人との距離感</a:t>
            </a:r>
            <a:endParaRPr lang="en-US" altLang="ja-JP" sz="1400" dirty="0" smtClean="0">
              <a:solidFill>
                <a:srgbClr val="002060"/>
              </a:solidFill>
            </a:endParaRPr>
          </a:p>
          <a:p>
            <a:r>
              <a:rPr kumimoji="1" lang="ja-JP" altLang="en-US" sz="1400" dirty="0" smtClean="0">
                <a:solidFill>
                  <a:srgbClr val="002060"/>
                </a:solidFill>
              </a:rPr>
              <a:t>仕事に対する不満や疲労</a:t>
            </a:r>
            <a:endParaRPr kumimoji="1" lang="en-US" altLang="ja-JP" sz="1400" dirty="0" smtClean="0">
              <a:solidFill>
                <a:srgbClr val="002060"/>
              </a:solidFill>
            </a:endParaRPr>
          </a:p>
          <a:p>
            <a:r>
              <a:rPr lang="ja-JP" altLang="en-US" sz="1400" dirty="0">
                <a:solidFill>
                  <a:srgbClr val="002060"/>
                </a:solidFill>
              </a:rPr>
              <a:t>旦那</a:t>
            </a:r>
            <a:r>
              <a:rPr lang="ja-JP" altLang="en-US" sz="1400" dirty="0" smtClean="0">
                <a:solidFill>
                  <a:srgbClr val="002060"/>
                </a:solidFill>
              </a:rPr>
              <a:t>との関係</a:t>
            </a:r>
            <a:endParaRPr lang="en-US" altLang="ja-JP" sz="1400" dirty="0" smtClean="0">
              <a:solidFill>
                <a:srgbClr val="002060"/>
              </a:solidFill>
            </a:endParaRPr>
          </a:p>
          <a:p>
            <a:r>
              <a:rPr kumimoji="1" lang="ja-JP" altLang="en-US" sz="1400" dirty="0">
                <a:solidFill>
                  <a:srgbClr val="002060"/>
                </a:solidFill>
              </a:rPr>
              <a:t>母親</a:t>
            </a:r>
            <a:r>
              <a:rPr kumimoji="1" lang="ja-JP" altLang="en-US" sz="1400" dirty="0" smtClean="0">
                <a:solidFill>
                  <a:srgbClr val="002060"/>
                </a:solidFill>
              </a:rPr>
              <a:t>との関係</a:t>
            </a:r>
            <a:endParaRPr kumimoji="1" lang="en-US" altLang="ja-JP" sz="1400" dirty="0" smtClean="0">
              <a:solidFill>
                <a:srgbClr val="002060"/>
              </a:solidFill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</a:rPr>
              <a:t>未来との関係</a:t>
            </a:r>
            <a:endParaRPr lang="en-US" altLang="ja-JP" sz="1400" dirty="0" smtClean="0">
              <a:solidFill>
                <a:srgbClr val="002060"/>
              </a:solidFill>
            </a:endParaRPr>
          </a:p>
          <a:p>
            <a:r>
              <a:rPr kumimoji="1" lang="ja-JP" altLang="en-US" sz="1400" dirty="0" smtClean="0">
                <a:solidFill>
                  <a:srgbClr val="002060"/>
                </a:solidFill>
              </a:rPr>
              <a:t>過去との関係</a:t>
            </a:r>
            <a:endParaRPr kumimoji="1" lang="en-US" altLang="ja-JP" sz="1400" dirty="0" smtClean="0">
              <a:solidFill>
                <a:srgbClr val="002060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全てがスルスルと好転していくのを実感しています</a:t>
            </a:r>
            <a:r>
              <a:rPr lang="ja-JP" altLang="en-US" sz="1400" dirty="0" smtClean="0">
                <a:solidFill>
                  <a:schemeClr val="bg1"/>
                </a:solidFill>
              </a:rPr>
              <a:t>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永らく</a:t>
            </a:r>
            <a:r>
              <a:rPr lang="en-US" altLang="ja-JP" sz="1400" dirty="0" smtClean="0">
                <a:solidFill>
                  <a:schemeClr val="bg1"/>
                </a:solidFill>
              </a:rPr>
              <a:t>30</a:t>
            </a:r>
            <a:r>
              <a:rPr lang="ja-JP" altLang="en-US" sz="1400" dirty="0" smtClean="0">
                <a:solidFill>
                  <a:schemeClr val="bg1"/>
                </a:solidFill>
              </a:rPr>
              <a:t>年以上外から見れば、特に困ったことがあったわけではありませんでしたが、心の中がなぜかいつもザワザワしていました。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何となく不安に駆られ、人間関係も夫含め　安心できる関係では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ありませんでした。実家にいっても親の一言にイライラが爆発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することも。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やっと、やっと終わったな～。という感じです。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ずっと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1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人で戦っていた気分です。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今はものすごく安心で落ち着いています。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周</a:t>
            </a:r>
            <a:r>
              <a:rPr lang="ja-JP" altLang="en-US" sz="1400" dirty="0" smtClean="0">
                <a:solidFill>
                  <a:schemeClr val="bg1"/>
                </a:solidFill>
              </a:rPr>
              <a:t>りの</a:t>
            </a:r>
            <a:r>
              <a:rPr lang="ja-JP" altLang="en-US" sz="1400" dirty="0">
                <a:solidFill>
                  <a:schemeClr val="bg1"/>
                </a:solidFill>
              </a:rPr>
              <a:t>人</a:t>
            </a:r>
            <a:r>
              <a:rPr lang="ja-JP" altLang="en-US" sz="1400" dirty="0" smtClean="0">
                <a:solidFill>
                  <a:schemeClr val="bg1"/>
                </a:solidFill>
              </a:rPr>
              <a:t>もビックリするくらい変わりました。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</a:rPr>
              <a:t>思考は現実化する</a:t>
            </a:r>
            <a:r>
              <a:rPr lang="ja-JP" altLang="en-US" sz="1400" dirty="0" smtClean="0">
                <a:solidFill>
                  <a:schemeClr val="bg1"/>
                </a:solidFill>
              </a:rPr>
              <a:t>。というのを実感した年でした。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en-US" altLang="ja-JP" sz="1400" dirty="0" smtClean="0">
                <a:solidFill>
                  <a:schemeClr val="bg1"/>
                </a:solidFill>
              </a:rPr>
              <a:t>『</a:t>
            </a:r>
            <a:r>
              <a:rPr lang="ja-JP" altLang="en-US" sz="1400" dirty="0" smtClean="0">
                <a:solidFill>
                  <a:schemeClr val="bg1"/>
                </a:solidFill>
              </a:rPr>
              <a:t>安心して生きる</a:t>
            </a:r>
            <a:r>
              <a:rPr lang="en-US" altLang="ja-JP" sz="1400" dirty="0" smtClean="0">
                <a:solidFill>
                  <a:schemeClr val="bg1"/>
                </a:solidFill>
              </a:rPr>
              <a:t>』</a:t>
            </a:r>
            <a:r>
              <a:rPr lang="ja-JP" altLang="en-US" sz="1400" dirty="0" smtClean="0">
                <a:solidFill>
                  <a:schemeClr val="bg1"/>
                </a:solidFill>
              </a:rPr>
              <a:t>というのはとても大切なことです</a:t>
            </a:r>
            <a:r>
              <a:rPr lang="en-US" altLang="ja-JP" sz="1400" dirty="0" smtClean="0">
                <a:solidFill>
                  <a:schemeClr val="bg1"/>
                </a:solidFill>
              </a:rPr>
              <a:t>(#^^#)</a:t>
            </a: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そして、誰しも無意識に、知らないうちに自分を追いつめている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ことがあります。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endParaRPr lang="en-US" altLang="ja-JP" sz="1400" dirty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それは、一生懸命生きてきたからでもあります。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一生懸命</a:t>
            </a:r>
            <a:r>
              <a:rPr lang="ja-JP" altLang="en-US" sz="1400" dirty="0">
                <a:solidFill>
                  <a:schemeClr val="bg1"/>
                </a:solidFill>
              </a:rPr>
              <a:t>生</a:t>
            </a:r>
            <a:r>
              <a:rPr lang="ja-JP" altLang="en-US" sz="1400" dirty="0" smtClean="0">
                <a:solidFill>
                  <a:schemeClr val="bg1"/>
                </a:solidFill>
              </a:rPr>
              <a:t>きてきたから、一生懸命悩んでいる。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そんな女性は、素晴らしい方だと思います。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過去の私のように悩んでいる方のお力に少しでもなれれば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と</a:t>
            </a:r>
            <a:r>
              <a:rPr kumimoji="1" lang="ja-JP" altLang="en-US" sz="1400" dirty="0">
                <a:solidFill>
                  <a:schemeClr val="bg1"/>
                </a:solidFill>
              </a:rPr>
              <a:t>思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っています</a:t>
            </a:r>
            <a:r>
              <a:rPr lang="ja-JP" altLang="en-US" sz="1400" dirty="0">
                <a:solidFill>
                  <a:schemeClr val="bg1"/>
                </a:solidFill>
              </a:rPr>
              <a:t>。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2939" y="33499908"/>
            <a:ext cx="5758308" cy="1600438"/>
          </a:xfrm>
          <a:prstGeom prst="rect">
            <a:avLst/>
          </a:prstGeom>
          <a:solidFill>
            <a:srgbClr val="2E75B6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▶長期サポートは、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18000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円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/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月　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▶いつ辞めても</a:t>
            </a:r>
            <a:r>
              <a:rPr lang="en-US" altLang="ja-JP" sz="1400" dirty="0" smtClean="0">
                <a:solidFill>
                  <a:schemeClr val="bg1"/>
                </a:solidFill>
              </a:rPr>
              <a:t>OK</a:t>
            </a:r>
            <a:r>
              <a:rPr lang="ja-JP" altLang="en-US" sz="1400" dirty="0" smtClean="0">
                <a:solidFill>
                  <a:schemeClr val="bg1"/>
                </a:solidFill>
              </a:rPr>
              <a:t>（基本最低</a:t>
            </a:r>
            <a:r>
              <a:rPr lang="en-US" altLang="ja-JP" sz="1400" dirty="0" smtClean="0">
                <a:solidFill>
                  <a:schemeClr val="bg1"/>
                </a:solidFill>
              </a:rPr>
              <a:t>3</a:t>
            </a:r>
            <a:r>
              <a:rPr lang="ja-JP" altLang="en-US" sz="1400" dirty="0" smtClean="0">
                <a:solidFill>
                  <a:schemeClr val="bg1"/>
                </a:solidFill>
              </a:rPr>
              <a:t>か月から）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▶最初から長期サポートお申し込みの方には、超基盤セッションを無料で。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▶初月は、じっくり現状やお悩みなどをその方に合わせてやりとり。</a:t>
            </a:r>
            <a:endParaRPr kumimoji="1"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▶</a:t>
            </a:r>
            <a:r>
              <a:rPr lang="en-US" altLang="ja-JP" sz="1400" dirty="0" smtClean="0">
                <a:solidFill>
                  <a:schemeClr val="bg1"/>
                </a:solidFill>
              </a:rPr>
              <a:t>2</a:t>
            </a:r>
            <a:r>
              <a:rPr lang="ja-JP" altLang="en-US" sz="1400" dirty="0" smtClean="0">
                <a:solidFill>
                  <a:schemeClr val="bg1"/>
                </a:solidFill>
              </a:rPr>
              <a:t>か月目からは、いつでも好きな時に質問や想いの吐き出しを。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　（こちらからの返信は最低週１）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kumimoji="1" lang="ja-JP" altLang="en-US" sz="1400" dirty="0" smtClean="0">
                <a:solidFill>
                  <a:schemeClr val="bg1"/>
                </a:solidFill>
              </a:rPr>
              <a:t>▶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4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か月に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1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度現状振り返りと必要なワークご提案など四日間集中セッション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518158" y="32980601"/>
            <a:ext cx="5181601" cy="380815"/>
          </a:xfrm>
          <a:prstGeom prst="homePlate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長期</a:t>
            </a:r>
            <a:r>
              <a:rPr lang="ja-JP" altLang="en-US" dirty="0">
                <a:solidFill>
                  <a:schemeClr val="bg1"/>
                </a:solidFill>
              </a:rPr>
              <a:t>サポート</a:t>
            </a:r>
            <a:r>
              <a:rPr lang="ja-JP" altLang="en-US" dirty="0" smtClean="0">
                <a:solidFill>
                  <a:schemeClr val="bg1"/>
                </a:solidFill>
              </a:rPr>
              <a:t>はありますか？？</a:t>
            </a:r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2939" y="15837734"/>
            <a:ext cx="1972015" cy="307777"/>
          </a:xfrm>
          <a:prstGeom prst="rect">
            <a:avLst/>
          </a:prstGeom>
          <a:solidFill>
            <a:srgbClr val="2E75B6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▶誰でもある奥底の想い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2939" y="19607426"/>
            <a:ext cx="3029997" cy="307777"/>
          </a:xfrm>
          <a:prstGeom prst="rect">
            <a:avLst/>
          </a:prstGeom>
          <a:solidFill>
            <a:srgbClr val="2E75B6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▶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『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親切り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』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って？一度やればいいの？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2939" y="35238838"/>
            <a:ext cx="5842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</a:rPr>
              <a:t>日々の感情や思考を伝える相手がいる。というのは自分を安心安全な状態にするのにとても有効です。よろしければご活用くださいませ。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65760" y="36108537"/>
            <a:ext cx="6195062" cy="1602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900" dirty="0" smtClean="0">
                <a:solidFill>
                  <a:srgbClr val="002060"/>
                </a:solidFill>
              </a:rPr>
              <a:t>by design my life.</a:t>
            </a:r>
            <a:endParaRPr kumimoji="1" lang="ja-JP" altLang="en-US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2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1284</TotalTime>
  <Words>719</Words>
  <Application>Microsoft Office PowerPoint</Application>
  <PresentationFormat>ユーザー設定</PresentationFormat>
  <Paragraphs>210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 P丸ゴシック体M</vt:lpstr>
      <vt:lpstr>BIZ UDゴシック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ｔsuruoka ｙukari</dc:creator>
  <cp:lastModifiedBy>ｔsuruoka ｙukari</cp:lastModifiedBy>
  <cp:revision>37</cp:revision>
  <dcterms:created xsi:type="dcterms:W3CDTF">2020-04-05T06:51:05Z</dcterms:created>
  <dcterms:modified xsi:type="dcterms:W3CDTF">2020-04-06T04:33:45Z</dcterms:modified>
</cp:coreProperties>
</file>