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3635851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FCFCFC"/>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8" autoAdjust="0"/>
    <p:restoredTop sz="94660"/>
  </p:normalViewPr>
  <p:slideViewPr>
    <p:cSldViewPr snapToGrid="0">
      <p:cViewPr>
        <p:scale>
          <a:sx n="101" d="100"/>
          <a:sy n="101" d="100"/>
        </p:scale>
        <p:origin x="926" y="-36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F789DE-F69C-4814-992B-2DF5DFBDBA2E}" type="datetimeFigureOut">
              <a:rPr kumimoji="1" lang="ja-JP" altLang="en-US" smtClean="0"/>
              <a:t>2020/4/16</a:t>
            </a:fld>
            <a:endParaRPr kumimoji="1" lang="ja-JP" altLang="en-US"/>
          </a:p>
        </p:txBody>
      </p:sp>
      <p:sp>
        <p:nvSpPr>
          <p:cNvPr id="4" name="スライド イメージ プレースホルダー 3"/>
          <p:cNvSpPr>
            <a:spLocks noGrp="1" noRot="1" noChangeAspect="1"/>
          </p:cNvSpPr>
          <p:nvPr>
            <p:ph type="sldImg" idx="2"/>
          </p:nvPr>
        </p:nvSpPr>
        <p:spPr>
          <a:xfrm>
            <a:off x="3138488" y="1143000"/>
            <a:ext cx="5810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E322B3-42C3-4BEF-8EC0-4F6671713088}" type="slidenum">
              <a:rPr kumimoji="1" lang="ja-JP" altLang="en-US" smtClean="0"/>
              <a:t>‹#›</a:t>
            </a:fld>
            <a:endParaRPr kumimoji="1" lang="ja-JP" altLang="en-US"/>
          </a:p>
        </p:txBody>
      </p:sp>
    </p:spTree>
    <p:extLst>
      <p:ext uri="{BB962C8B-B14F-4D97-AF65-F5344CB8AC3E}">
        <p14:creationId xmlns:p14="http://schemas.microsoft.com/office/powerpoint/2010/main" val="33201699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0E322B3-42C3-4BEF-8EC0-4F6671713088}" type="slidenum">
              <a:rPr kumimoji="1" lang="ja-JP" altLang="en-US" smtClean="0"/>
              <a:t>2</a:t>
            </a:fld>
            <a:endParaRPr kumimoji="1" lang="ja-JP" altLang="en-US"/>
          </a:p>
        </p:txBody>
      </p:sp>
    </p:spTree>
    <p:extLst>
      <p:ext uri="{BB962C8B-B14F-4D97-AF65-F5344CB8AC3E}">
        <p14:creationId xmlns:p14="http://schemas.microsoft.com/office/powerpoint/2010/main" val="2931752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5950343"/>
            <a:ext cx="5829300" cy="12658149"/>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19096638"/>
            <a:ext cx="5143500" cy="87782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1414361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387658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1935754"/>
            <a:ext cx="1478756" cy="3081215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1935754"/>
            <a:ext cx="4350544" cy="3081215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3043517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529485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9064390"/>
            <a:ext cx="5915025" cy="1512412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24331599"/>
            <a:ext cx="5915025" cy="7953422"/>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1261326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9678771"/>
            <a:ext cx="2914650" cy="2306914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9678771"/>
            <a:ext cx="2914650" cy="2306914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1763717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1935762"/>
            <a:ext cx="5915025" cy="702763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8912888"/>
            <a:ext cx="2901255" cy="436806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13280957"/>
            <a:ext cx="2901255" cy="195342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8912888"/>
            <a:ext cx="2915543" cy="436806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13280957"/>
            <a:ext cx="2915543" cy="195342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346912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177091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1798015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2423901"/>
            <a:ext cx="2211884" cy="8483653"/>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5234960"/>
            <a:ext cx="3471863" cy="2583811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10907554"/>
            <a:ext cx="2211884" cy="2020759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1372855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2423901"/>
            <a:ext cx="2211884" cy="8483653"/>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5234960"/>
            <a:ext cx="3471863" cy="25838110"/>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10907554"/>
            <a:ext cx="2211884" cy="2020759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BEF1D47-8B62-402E-8008-DA157B5F63AF}" type="datetimeFigureOut">
              <a:rPr kumimoji="1" lang="ja-JP" altLang="en-US" smtClean="0"/>
              <a:t>2020/4/16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1560381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1935762"/>
            <a:ext cx="5915025" cy="702763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9678771"/>
            <a:ext cx="5915025" cy="2306914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33698963"/>
            <a:ext cx="1543050" cy="1935754"/>
          </a:xfrm>
          <a:prstGeom prst="rect">
            <a:avLst/>
          </a:prstGeom>
        </p:spPr>
        <p:txBody>
          <a:bodyPr vert="horz" lIns="91440" tIns="45720" rIns="91440" bIns="45720" rtlCol="0" anchor="ctr"/>
          <a:lstStyle>
            <a:lvl1pPr algn="l">
              <a:defRPr sz="900">
                <a:solidFill>
                  <a:schemeClr val="tx1">
                    <a:tint val="75000"/>
                  </a:schemeClr>
                </a:solidFill>
              </a:defRPr>
            </a:lvl1pPr>
          </a:lstStyle>
          <a:p>
            <a:fld id="{2BEF1D47-8B62-402E-8008-DA157B5F63AF}" type="datetimeFigureOut">
              <a:rPr kumimoji="1" lang="ja-JP" altLang="en-US" smtClean="0"/>
              <a:t>2020/4/16</a:t>
            </a:fld>
            <a:endParaRPr kumimoji="1" lang="ja-JP" altLang="en-US"/>
          </a:p>
        </p:txBody>
      </p:sp>
      <p:sp>
        <p:nvSpPr>
          <p:cNvPr id="5" name="Footer Placeholder 4"/>
          <p:cNvSpPr>
            <a:spLocks noGrp="1"/>
          </p:cNvSpPr>
          <p:nvPr>
            <p:ph type="ftr" sz="quarter" idx="3"/>
          </p:nvPr>
        </p:nvSpPr>
        <p:spPr>
          <a:xfrm>
            <a:off x="2271713" y="33698963"/>
            <a:ext cx="2314575" cy="193575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33698963"/>
            <a:ext cx="1543050" cy="1935754"/>
          </a:xfrm>
          <a:prstGeom prst="rect">
            <a:avLst/>
          </a:prstGeom>
        </p:spPr>
        <p:txBody>
          <a:bodyPr vert="horz" lIns="91440" tIns="45720" rIns="91440" bIns="45720" rtlCol="0" anchor="ctr"/>
          <a:lstStyle>
            <a:lvl1pPr algn="r">
              <a:defRPr sz="900">
                <a:solidFill>
                  <a:schemeClr val="tx1">
                    <a:tint val="75000"/>
                  </a:schemeClr>
                </a:solidFill>
              </a:defRPr>
            </a:lvl1pPr>
          </a:lstStyle>
          <a:p>
            <a:fld id="{0543D726-451E-4A73-B087-DD8F5291A106}" type="slidenum">
              <a:rPr kumimoji="1" lang="ja-JP" altLang="en-US" smtClean="0"/>
              <a:t>‹#›</a:t>
            </a:fld>
            <a:endParaRPr kumimoji="1" lang="ja-JP" altLang="en-US"/>
          </a:p>
        </p:txBody>
      </p:sp>
    </p:spTree>
    <p:extLst>
      <p:ext uri="{BB962C8B-B14F-4D97-AF65-F5344CB8AC3E}">
        <p14:creationId xmlns:p14="http://schemas.microsoft.com/office/powerpoint/2010/main" val="11462119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jpe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4.jpg"/><Relationship Id="rId4" Type="http://schemas.openxmlformats.org/officeDocument/2006/relationships/image" Target="../media/image7.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CCCC"/>
        </a:solidFill>
        <a:effectLst/>
      </p:bgPr>
    </p:bg>
    <p:spTree>
      <p:nvGrpSpPr>
        <p:cNvPr id="1" name=""/>
        <p:cNvGrpSpPr/>
        <p:nvPr/>
      </p:nvGrpSpPr>
      <p:grpSpPr>
        <a:xfrm>
          <a:off x="0" y="0"/>
          <a:ext cx="0" cy="0"/>
          <a:chOff x="0" y="0"/>
          <a:chExt cx="0" cy="0"/>
        </a:xfrm>
      </p:grpSpPr>
      <p:cxnSp>
        <p:nvCxnSpPr>
          <p:cNvPr id="6" name="直線コネクタ 5"/>
          <p:cNvCxnSpPr/>
          <p:nvPr/>
        </p:nvCxnSpPr>
        <p:spPr>
          <a:xfrm flipH="1">
            <a:off x="320040" y="411480"/>
            <a:ext cx="45720" cy="35626993"/>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731520" y="411480"/>
            <a:ext cx="5623560" cy="3246120"/>
          </a:xfrm>
          <a:prstGeom prst="rect">
            <a:avLst/>
          </a:prstGeom>
          <a:noFill/>
          <a:ln w="228600">
            <a:solidFill>
              <a:srgbClr val="FCF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78386" y="739140"/>
            <a:ext cx="5929828" cy="584775"/>
          </a:xfrm>
          <a:prstGeom prst="rect">
            <a:avLst/>
          </a:prstGeom>
          <a:noFill/>
        </p:spPr>
        <p:txBody>
          <a:bodyPr wrap="none" rtlCol="0">
            <a:spAutoFit/>
          </a:bodyPr>
          <a:lstStyle/>
          <a:p>
            <a:r>
              <a:rPr kumimoji="1" lang="en-US" altLang="ja-JP" sz="3200" b="1" dirty="0" smtClean="0">
                <a:solidFill>
                  <a:schemeClr val="bg1"/>
                </a:solidFill>
                <a:latin typeface="BIZ UDゴシック" panose="020B0400000000000000" pitchFamily="49" charset="-128"/>
                <a:ea typeface="BIZ UDゴシック" panose="020B0400000000000000" pitchFamily="49" charset="-128"/>
              </a:rPr>
              <a:t>『</a:t>
            </a:r>
            <a:r>
              <a:rPr kumimoji="1" lang="ja-JP" altLang="en-US" sz="3200" b="1" dirty="0" smtClean="0">
                <a:solidFill>
                  <a:schemeClr val="bg1"/>
                </a:solidFill>
                <a:latin typeface="BIZ UDゴシック" panose="020B0400000000000000" pitchFamily="49" charset="-128"/>
                <a:ea typeface="BIZ UDゴシック" panose="020B0400000000000000" pitchFamily="49" charset="-128"/>
              </a:rPr>
              <a:t>セルフコミュニケーション</a:t>
            </a:r>
            <a:r>
              <a:rPr kumimoji="1" lang="en-US" altLang="ja-JP" sz="3200" b="1" dirty="0" smtClean="0">
                <a:solidFill>
                  <a:schemeClr val="bg1"/>
                </a:solidFill>
                <a:latin typeface="BIZ UDゴシック" panose="020B0400000000000000" pitchFamily="49" charset="-128"/>
                <a:ea typeface="BIZ UDゴシック" panose="020B0400000000000000" pitchFamily="49" charset="-128"/>
              </a:rPr>
              <a:t>』</a:t>
            </a:r>
            <a:endParaRPr kumimoji="1" lang="ja-JP" altLang="en-US" sz="3200" b="1" dirty="0">
              <a:solidFill>
                <a:schemeClr val="bg1"/>
              </a:solidFill>
              <a:latin typeface="BIZ UDゴシック" panose="020B0400000000000000" pitchFamily="49" charset="-128"/>
              <a:ea typeface="BIZ UDゴシック" panose="020B0400000000000000" pitchFamily="49" charset="-128"/>
            </a:endParaRPr>
          </a:p>
        </p:txBody>
      </p:sp>
      <p:sp>
        <p:nvSpPr>
          <p:cNvPr id="9" name="テキスト ボックス 8"/>
          <p:cNvSpPr txBox="1"/>
          <p:nvPr/>
        </p:nvSpPr>
        <p:spPr>
          <a:xfrm>
            <a:off x="830580" y="490447"/>
            <a:ext cx="2550698" cy="369332"/>
          </a:xfrm>
          <a:prstGeom prst="rect">
            <a:avLst/>
          </a:prstGeom>
          <a:noFill/>
        </p:spPr>
        <p:txBody>
          <a:bodyPr wrap="none" rtlCol="0">
            <a:spAutoFit/>
          </a:bodyPr>
          <a:lstStyle/>
          <a:p>
            <a:r>
              <a:rPr kumimoji="1" lang="ja-JP" altLang="en-US" b="1" dirty="0" smtClean="0">
                <a:solidFill>
                  <a:schemeClr val="bg1"/>
                </a:solidFill>
                <a:latin typeface="AR P丸ゴシック体M" panose="020B0600010101010101" pitchFamily="50" charset="-128"/>
                <a:ea typeface="AR P丸ゴシック体M" panose="020B0600010101010101" pitchFamily="50" charset="-128"/>
              </a:rPr>
              <a:t>根っこ</a:t>
            </a:r>
            <a:r>
              <a:rPr lang="ja-JP" altLang="en-US" b="1" dirty="0" smtClean="0">
                <a:solidFill>
                  <a:schemeClr val="bg1"/>
                </a:solidFill>
                <a:latin typeface="AR P丸ゴシック体M" panose="020B0600010101010101" pitchFamily="50" charset="-128"/>
                <a:ea typeface="AR P丸ゴシック体M" panose="020B0600010101010101" pitchFamily="50" charset="-128"/>
              </a:rPr>
              <a:t>の公式　</a:t>
            </a:r>
            <a:r>
              <a:rPr kumimoji="1" lang="ja-JP" altLang="en-US" b="1" dirty="0" smtClean="0">
                <a:solidFill>
                  <a:schemeClr val="bg1"/>
                </a:solidFill>
                <a:latin typeface="AR P丸ゴシック体M" panose="020B0600010101010101" pitchFamily="50" charset="-128"/>
                <a:ea typeface="AR P丸ゴシック体M" panose="020B0600010101010101" pitchFamily="50" charset="-128"/>
              </a:rPr>
              <a:t>解放 編</a:t>
            </a:r>
            <a:endParaRPr kumimoji="1" lang="ja-JP" altLang="en-US" b="1" dirty="0">
              <a:solidFill>
                <a:schemeClr val="bg1"/>
              </a:solidFill>
              <a:latin typeface="AR P丸ゴシック体M" panose="020B0600010101010101" pitchFamily="50" charset="-128"/>
              <a:ea typeface="AR P丸ゴシック体M" panose="020B0600010101010101" pitchFamily="50" charset="-128"/>
            </a:endParaRPr>
          </a:p>
        </p:txBody>
      </p:sp>
      <p:sp>
        <p:nvSpPr>
          <p:cNvPr id="10" name="テキスト ボックス 9"/>
          <p:cNvSpPr txBox="1"/>
          <p:nvPr/>
        </p:nvSpPr>
        <p:spPr>
          <a:xfrm>
            <a:off x="5210551" y="3519100"/>
            <a:ext cx="1297663" cy="276999"/>
          </a:xfrm>
          <a:prstGeom prst="rect">
            <a:avLst/>
          </a:prstGeom>
          <a:noFill/>
        </p:spPr>
        <p:txBody>
          <a:bodyPr wrap="none" rtlCol="0">
            <a:spAutoFit/>
          </a:bodyPr>
          <a:lstStyle/>
          <a:p>
            <a:r>
              <a:rPr lang="en-US" altLang="ja-JP" sz="1200" dirty="0" smtClean="0"/>
              <a:t>by  design</a:t>
            </a:r>
            <a:r>
              <a:rPr lang="ja-JP" altLang="en-US" sz="1200" dirty="0" smtClean="0"/>
              <a:t> </a:t>
            </a:r>
            <a:r>
              <a:rPr lang="en-US" altLang="ja-JP" sz="1200" dirty="0" smtClean="0"/>
              <a:t>my</a:t>
            </a:r>
            <a:r>
              <a:rPr lang="ja-JP" altLang="en-US" sz="1200" dirty="0"/>
              <a:t> </a:t>
            </a:r>
            <a:r>
              <a:rPr lang="en-US" altLang="ja-JP" sz="1200" dirty="0" smtClean="0"/>
              <a:t>life.</a:t>
            </a:r>
            <a:endParaRPr kumimoji="1" lang="ja-JP" altLang="en-US" sz="1200" dirty="0"/>
          </a:p>
        </p:txBody>
      </p:sp>
      <p:sp>
        <p:nvSpPr>
          <p:cNvPr id="11" name="テキスト ボックス 10"/>
          <p:cNvSpPr txBox="1"/>
          <p:nvPr/>
        </p:nvSpPr>
        <p:spPr>
          <a:xfrm>
            <a:off x="578386" y="4776623"/>
            <a:ext cx="5829714" cy="3323987"/>
          </a:xfrm>
          <a:prstGeom prst="rect">
            <a:avLst/>
          </a:prstGeom>
          <a:noFill/>
        </p:spPr>
        <p:txBody>
          <a:bodyPr wrap="square" rtlCol="0">
            <a:spAutoFit/>
          </a:bodyPr>
          <a:lstStyle/>
          <a:p>
            <a:r>
              <a:rPr lang="ja-JP" altLang="en-US" sz="1400" b="1" dirty="0" smtClean="0">
                <a:solidFill>
                  <a:schemeClr val="bg1"/>
                </a:solidFill>
              </a:rPr>
              <a:t>◆</a:t>
            </a:r>
            <a:r>
              <a:rPr lang="ja-JP" altLang="en-US" sz="1400" b="1" dirty="0" smtClean="0">
                <a:solidFill>
                  <a:schemeClr val="bg1"/>
                </a:solidFill>
              </a:rPr>
              <a:t>夫が自分を愛しているか不安</a:t>
            </a:r>
            <a:endParaRPr lang="en-US" altLang="ja-JP" sz="1400" b="1" dirty="0" smtClean="0">
              <a:solidFill>
                <a:schemeClr val="bg1"/>
              </a:solidFill>
            </a:endParaRPr>
          </a:p>
          <a:p>
            <a:r>
              <a:rPr lang="ja-JP" altLang="en-US" sz="1400" b="1" dirty="0" smtClean="0">
                <a:solidFill>
                  <a:schemeClr val="bg1"/>
                </a:solidFill>
              </a:rPr>
              <a:t>◆夫が自分の話を聞いてくれない</a:t>
            </a:r>
            <a:r>
              <a:rPr lang="en-US" altLang="ja-JP" sz="1400" b="1" dirty="0" smtClean="0">
                <a:solidFill>
                  <a:schemeClr val="bg1"/>
                </a:solidFill>
              </a:rPr>
              <a:t/>
            </a:r>
            <a:br>
              <a:rPr lang="en-US" altLang="ja-JP" sz="1400" b="1" dirty="0" smtClean="0">
                <a:solidFill>
                  <a:schemeClr val="bg1"/>
                </a:solidFill>
              </a:rPr>
            </a:br>
            <a:r>
              <a:rPr lang="ja-JP" altLang="en-US" sz="1400" b="1" dirty="0" smtClean="0">
                <a:solidFill>
                  <a:schemeClr val="bg1"/>
                </a:solidFill>
              </a:rPr>
              <a:t>◆夫と会話がほとんどない</a:t>
            </a:r>
            <a:r>
              <a:rPr lang="en-US" altLang="ja-JP" sz="1400" b="1" dirty="0" smtClean="0">
                <a:solidFill>
                  <a:schemeClr val="bg1"/>
                </a:solidFill>
              </a:rPr>
              <a:t/>
            </a:r>
            <a:br>
              <a:rPr lang="en-US" altLang="ja-JP" sz="1400" b="1" dirty="0" smtClean="0">
                <a:solidFill>
                  <a:schemeClr val="bg1"/>
                </a:solidFill>
              </a:rPr>
            </a:br>
            <a:r>
              <a:rPr lang="ja-JP" altLang="en-US" sz="1400" b="1" dirty="0" smtClean="0">
                <a:solidFill>
                  <a:schemeClr val="bg1"/>
                </a:solidFill>
              </a:rPr>
              <a:t>◆夫が威圧的でいつもイライラしている</a:t>
            </a:r>
            <a:endParaRPr lang="en-US" altLang="ja-JP" sz="1400" b="1" dirty="0" smtClean="0">
              <a:solidFill>
                <a:schemeClr val="bg1"/>
              </a:solidFill>
            </a:endParaRPr>
          </a:p>
          <a:p>
            <a:r>
              <a:rPr kumimoji="1" lang="ja-JP" altLang="en-US" sz="1400" b="1" dirty="0" smtClean="0">
                <a:solidFill>
                  <a:schemeClr val="bg1"/>
                </a:solidFill>
              </a:rPr>
              <a:t>◆夫がそっけない・何を考えているか分からない</a:t>
            </a:r>
            <a:r>
              <a:rPr kumimoji="1" lang="en-US" altLang="ja-JP" sz="1400" b="1" dirty="0" smtClean="0">
                <a:solidFill>
                  <a:schemeClr val="bg1"/>
                </a:solidFill>
              </a:rPr>
              <a:t/>
            </a:r>
            <a:br>
              <a:rPr kumimoji="1" lang="en-US" altLang="ja-JP" sz="1400" b="1" dirty="0" smtClean="0">
                <a:solidFill>
                  <a:schemeClr val="bg1"/>
                </a:solidFill>
              </a:rPr>
            </a:br>
            <a:r>
              <a:rPr kumimoji="1" lang="ja-JP" altLang="en-US" sz="1400" b="1" dirty="0" smtClean="0">
                <a:solidFill>
                  <a:schemeClr val="bg1"/>
                </a:solidFill>
              </a:rPr>
              <a:t>◆家事・家庭の事を考えてくれない、協力的ではない</a:t>
            </a:r>
            <a:r>
              <a:rPr kumimoji="1" lang="en-US" altLang="ja-JP" sz="1400" b="1" dirty="0" smtClean="0">
                <a:solidFill>
                  <a:schemeClr val="bg1"/>
                </a:solidFill>
              </a:rPr>
              <a:t/>
            </a:r>
            <a:br>
              <a:rPr kumimoji="1" lang="en-US" altLang="ja-JP" sz="1400" b="1" dirty="0" smtClean="0">
                <a:solidFill>
                  <a:schemeClr val="bg1"/>
                </a:solidFill>
              </a:rPr>
            </a:br>
            <a:r>
              <a:rPr kumimoji="1" lang="ja-JP" altLang="en-US" sz="1400" b="1" dirty="0" smtClean="0">
                <a:solidFill>
                  <a:schemeClr val="bg1"/>
                </a:solidFill>
              </a:rPr>
              <a:t>◆夫が心を閉じてしまった</a:t>
            </a:r>
            <a:endParaRPr kumimoji="1" lang="en-US" altLang="ja-JP" sz="1400" b="1" dirty="0" smtClean="0">
              <a:solidFill>
                <a:schemeClr val="bg1"/>
              </a:solidFill>
            </a:endParaRPr>
          </a:p>
          <a:p>
            <a:r>
              <a:rPr kumimoji="1" lang="ja-JP" altLang="en-US" sz="1400" b="1" dirty="0" smtClean="0">
                <a:solidFill>
                  <a:schemeClr val="bg1"/>
                </a:solidFill>
              </a:rPr>
              <a:t>◆夫がほとんど家にいない</a:t>
            </a:r>
            <a:endParaRPr kumimoji="1" lang="en-US" altLang="ja-JP" sz="1400" b="1" dirty="0" smtClean="0">
              <a:solidFill>
                <a:schemeClr val="bg1"/>
              </a:solidFill>
            </a:endParaRPr>
          </a:p>
          <a:p>
            <a:r>
              <a:rPr kumimoji="1" lang="ja-JP" altLang="en-US" sz="1400" b="1" dirty="0" smtClean="0">
                <a:solidFill>
                  <a:schemeClr val="bg1"/>
                </a:solidFill>
              </a:rPr>
              <a:t>◆夫に言いたいことが言えない</a:t>
            </a:r>
            <a:endParaRPr kumimoji="1" lang="en-US" altLang="ja-JP" sz="1400" b="1" dirty="0" smtClean="0">
              <a:solidFill>
                <a:schemeClr val="bg1"/>
              </a:solidFill>
            </a:endParaRPr>
          </a:p>
          <a:p>
            <a:r>
              <a:rPr kumimoji="1" lang="ja-JP" altLang="en-US" sz="1400" b="1" dirty="0" smtClean="0">
                <a:solidFill>
                  <a:schemeClr val="bg1"/>
                </a:solidFill>
              </a:rPr>
              <a:t>◆夫に言っても聞いてくれない・変わってくれない</a:t>
            </a:r>
            <a:r>
              <a:rPr kumimoji="1" lang="en-US" altLang="ja-JP" sz="1400" b="1" dirty="0" smtClean="0">
                <a:solidFill>
                  <a:schemeClr val="bg1"/>
                </a:solidFill>
              </a:rPr>
              <a:t/>
            </a:r>
            <a:br>
              <a:rPr kumimoji="1" lang="en-US" altLang="ja-JP" sz="1400" b="1" dirty="0" smtClean="0">
                <a:solidFill>
                  <a:schemeClr val="bg1"/>
                </a:solidFill>
              </a:rPr>
            </a:br>
            <a:endParaRPr lang="en-US" altLang="ja-JP" sz="1400" b="1" dirty="0">
              <a:solidFill>
                <a:schemeClr val="bg1"/>
              </a:solidFill>
            </a:endParaRPr>
          </a:p>
          <a:p>
            <a:r>
              <a:rPr kumimoji="1" lang="ja-JP" altLang="en-US" sz="1400" b="1" dirty="0" smtClean="0">
                <a:solidFill>
                  <a:schemeClr val="bg1"/>
                </a:solidFill>
              </a:rPr>
              <a:t>というように、夫婦間でものすごく仲が悪いわけではないけれど、</a:t>
            </a:r>
            <a:r>
              <a:rPr kumimoji="1" lang="en-US" altLang="ja-JP" sz="1400" b="1" dirty="0" smtClean="0">
                <a:solidFill>
                  <a:schemeClr val="bg1"/>
                </a:solidFill>
              </a:rPr>
              <a:t/>
            </a:r>
            <a:br>
              <a:rPr kumimoji="1" lang="en-US" altLang="ja-JP" sz="1400" b="1" dirty="0" smtClean="0">
                <a:solidFill>
                  <a:schemeClr val="bg1"/>
                </a:solidFill>
              </a:rPr>
            </a:br>
            <a:r>
              <a:rPr kumimoji="1" lang="en-US" altLang="ja-JP" sz="1400" b="1" dirty="0" smtClean="0">
                <a:solidFill>
                  <a:schemeClr val="bg1"/>
                </a:solidFill>
              </a:rPr>
              <a:t>【</a:t>
            </a:r>
            <a:r>
              <a:rPr kumimoji="1" lang="ja-JP" altLang="en-US" sz="1400" b="1" dirty="0" smtClean="0">
                <a:solidFill>
                  <a:schemeClr val="bg1"/>
                </a:solidFill>
              </a:rPr>
              <a:t>安心</a:t>
            </a:r>
            <a:r>
              <a:rPr kumimoji="1" lang="en-US" altLang="ja-JP" sz="1400" b="1" dirty="0" smtClean="0">
                <a:solidFill>
                  <a:schemeClr val="bg1"/>
                </a:solidFill>
              </a:rPr>
              <a:t>】</a:t>
            </a:r>
            <a:r>
              <a:rPr kumimoji="1" lang="ja-JP" altLang="en-US" sz="1400" b="1" dirty="0" smtClean="0">
                <a:solidFill>
                  <a:schemeClr val="bg1"/>
                </a:solidFill>
              </a:rPr>
              <a:t>を感じられない</a:t>
            </a:r>
            <a:r>
              <a:rPr kumimoji="1" lang="ja-JP" altLang="en-US" sz="1400" b="1" dirty="0" smtClean="0">
                <a:solidFill>
                  <a:schemeClr val="bg1"/>
                </a:solidFill>
              </a:rPr>
              <a:t>。</a:t>
            </a:r>
            <a:endParaRPr kumimoji="1" lang="en-US" altLang="ja-JP" sz="1400" b="1" dirty="0" smtClean="0">
              <a:solidFill>
                <a:schemeClr val="bg1"/>
              </a:solidFill>
            </a:endParaRPr>
          </a:p>
          <a:p>
            <a:endParaRPr lang="en-US" altLang="ja-JP" sz="1400" b="1" dirty="0">
              <a:solidFill>
                <a:schemeClr val="bg1"/>
              </a:solidFill>
            </a:endParaRPr>
          </a:p>
          <a:p>
            <a:r>
              <a:rPr kumimoji="1" lang="ja-JP" altLang="en-US" sz="1400" b="1" dirty="0" smtClean="0">
                <a:solidFill>
                  <a:schemeClr val="bg1"/>
                </a:solidFill>
              </a:rPr>
              <a:t>もっと、こうしてくれればいいのに</a:t>
            </a:r>
            <a:r>
              <a:rPr kumimoji="1" lang="ja-JP" altLang="en-US" sz="1400" b="1" dirty="0" err="1" smtClean="0">
                <a:solidFill>
                  <a:schemeClr val="bg1"/>
                </a:solidFill>
              </a:rPr>
              <a:t>。。。</a:t>
            </a:r>
            <a:r>
              <a:rPr kumimoji="1" lang="ja-JP" altLang="en-US" sz="1400" b="1" dirty="0" smtClean="0">
                <a:solidFill>
                  <a:schemeClr val="bg1"/>
                </a:solidFill>
              </a:rPr>
              <a:t>と思うことはありませんか？</a:t>
            </a:r>
            <a:endParaRPr kumimoji="1" lang="en-US" altLang="ja-JP" sz="1400" b="1" dirty="0" smtClean="0">
              <a:solidFill>
                <a:schemeClr val="bg1"/>
              </a:solidFill>
            </a:endParaRPr>
          </a:p>
        </p:txBody>
      </p:sp>
      <p:sp>
        <p:nvSpPr>
          <p:cNvPr id="12" name="ホームベース 11"/>
          <p:cNvSpPr/>
          <p:nvPr/>
        </p:nvSpPr>
        <p:spPr>
          <a:xfrm>
            <a:off x="565154" y="8543187"/>
            <a:ext cx="4720596" cy="318349"/>
          </a:xfrm>
          <a:prstGeom prst="homePlat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t>一生こうやって生きていくのかな</a:t>
            </a:r>
            <a:endParaRPr kumimoji="1" lang="en-US" altLang="ja-JP" sz="1600" dirty="0" smtClean="0"/>
          </a:p>
        </p:txBody>
      </p:sp>
      <p:sp>
        <p:nvSpPr>
          <p:cNvPr id="14" name="テキスト ボックス 13"/>
          <p:cNvSpPr txBox="1"/>
          <p:nvPr/>
        </p:nvSpPr>
        <p:spPr>
          <a:xfrm>
            <a:off x="578386" y="9062577"/>
            <a:ext cx="6117138" cy="10248960"/>
          </a:xfrm>
          <a:prstGeom prst="rect">
            <a:avLst/>
          </a:prstGeom>
          <a:noFill/>
          <a:ln w="44450">
            <a:noFill/>
          </a:ln>
        </p:spPr>
        <p:txBody>
          <a:bodyPr wrap="square" rtlCol="0">
            <a:spAutoFit/>
          </a:bodyPr>
          <a:lstStyle/>
          <a:p>
            <a:r>
              <a:rPr kumimoji="1" lang="ja-JP" altLang="en-US" sz="1600" dirty="0" smtClean="0">
                <a:solidFill>
                  <a:schemeClr val="bg1"/>
                </a:solidFill>
              </a:rPr>
              <a:t>　</a:t>
            </a:r>
            <a:r>
              <a:rPr kumimoji="1" lang="ja-JP" altLang="en-US" sz="1400" dirty="0" smtClean="0">
                <a:solidFill>
                  <a:schemeClr val="bg1"/>
                </a:solidFill>
              </a:rPr>
              <a:t>私自身も、夫と同じ趣味があり一緒に出掛けたりと、仲が悪いとは</a:t>
            </a:r>
            <a:endParaRPr kumimoji="1" lang="en-US" altLang="ja-JP" sz="1400" dirty="0" smtClean="0">
              <a:solidFill>
                <a:schemeClr val="bg1"/>
              </a:solidFill>
            </a:endParaRPr>
          </a:p>
          <a:p>
            <a:r>
              <a:rPr lang="ja-JP" altLang="en-US" sz="1400" dirty="0" smtClean="0">
                <a:solidFill>
                  <a:schemeClr val="bg1"/>
                </a:solidFill>
              </a:rPr>
              <a:t>思いませんでしたが、今思えば</a:t>
            </a:r>
            <a:r>
              <a:rPr lang="en-US" altLang="ja-JP" sz="1400" dirty="0" smtClean="0">
                <a:solidFill>
                  <a:schemeClr val="bg1"/>
                </a:solidFill>
              </a:rPr>
              <a:t>【</a:t>
            </a:r>
            <a:r>
              <a:rPr lang="ja-JP" altLang="en-US" sz="1400" dirty="0" smtClean="0">
                <a:solidFill>
                  <a:schemeClr val="bg1"/>
                </a:solidFill>
              </a:rPr>
              <a:t>安心</a:t>
            </a:r>
            <a:r>
              <a:rPr lang="en-US" altLang="ja-JP" sz="1400" dirty="0" smtClean="0">
                <a:solidFill>
                  <a:schemeClr val="bg1"/>
                </a:solidFill>
              </a:rPr>
              <a:t>】</a:t>
            </a:r>
            <a:r>
              <a:rPr lang="ja-JP" altLang="en-US" sz="1400" dirty="0" smtClean="0">
                <a:solidFill>
                  <a:schemeClr val="bg1"/>
                </a:solidFill>
              </a:rPr>
              <a:t>が無かったなと思います。</a:t>
            </a:r>
            <a:endParaRPr lang="en-US" altLang="ja-JP" sz="1400" dirty="0" smtClean="0">
              <a:solidFill>
                <a:schemeClr val="bg1"/>
              </a:solidFill>
            </a:endParaRPr>
          </a:p>
          <a:p>
            <a:endParaRPr kumimoji="1" lang="en-US" altLang="ja-JP" sz="1400" dirty="0">
              <a:solidFill>
                <a:schemeClr val="bg1"/>
              </a:solidFill>
            </a:endParaRPr>
          </a:p>
          <a:p>
            <a:r>
              <a:rPr lang="ja-JP" altLang="en-US" sz="1400" dirty="0" smtClean="0">
                <a:solidFill>
                  <a:schemeClr val="bg1"/>
                </a:solidFill>
              </a:rPr>
              <a:t>　</a:t>
            </a:r>
            <a:r>
              <a:rPr lang="en-US" altLang="ja-JP" sz="1400" dirty="0" smtClean="0">
                <a:solidFill>
                  <a:schemeClr val="bg1"/>
                </a:solidFill>
              </a:rPr>
              <a:t>『</a:t>
            </a:r>
            <a:r>
              <a:rPr lang="ja-JP" altLang="en-US" sz="1400" dirty="0" smtClean="0">
                <a:solidFill>
                  <a:schemeClr val="bg1"/>
                </a:solidFill>
              </a:rPr>
              <a:t>仕事優先だから！</a:t>
            </a:r>
            <a:r>
              <a:rPr lang="en-US" altLang="ja-JP" sz="1400" dirty="0" smtClean="0">
                <a:solidFill>
                  <a:schemeClr val="bg1"/>
                </a:solidFill>
              </a:rPr>
              <a:t>』</a:t>
            </a:r>
            <a:r>
              <a:rPr lang="ja-JP" altLang="en-US" sz="1400" dirty="0" smtClean="0">
                <a:solidFill>
                  <a:schemeClr val="bg1"/>
                </a:solidFill>
              </a:rPr>
              <a:t>　出逢い始めから口癖のよう</a:t>
            </a:r>
            <a:r>
              <a:rPr lang="ja-JP" altLang="en-US" sz="1400" dirty="0" smtClean="0">
                <a:solidFill>
                  <a:schemeClr val="bg1"/>
                </a:solidFill>
              </a:rPr>
              <a:t>に夫</a:t>
            </a:r>
            <a:r>
              <a:rPr lang="ja-JP" altLang="en-US" sz="1400" dirty="0" smtClean="0">
                <a:solidFill>
                  <a:schemeClr val="bg1"/>
                </a:solidFill>
              </a:rPr>
              <a:t>が言っていた言葉。</a:t>
            </a:r>
            <a:r>
              <a:rPr lang="en-US" altLang="ja-JP" sz="1400" dirty="0" smtClean="0">
                <a:solidFill>
                  <a:schemeClr val="bg1"/>
                </a:solidFill>
              </a:rPr>
              <a:t/>
            </a:r>
            <a:br>
              <a:rPr lang="en-US" altLang="ja-JP" sz="1400" dirty="0" smtClean="0">
                <a:solidFill>
                  <a:schemeClr val="bg1"/>
                </a:solidFill>
              </a:rPr>
            </a:br>
            <a:endParaRPr lang="en-US" altLang="ja-JP" sz="1400" dirty="0" smtClean="0">
              <a:solidFill>
                <a:schemeClr val="bg1"/>
              </a:solidFill>
            </a:endParaRPr>
          </a:p>
          <a:p>
            <a:r>
              <a:rPr lang="ja-JP" altLang="en-US" sz="1400" dirty="0">
                <a:solidFill>
                  <a:schemeClr val="bg1"/>
                </a:solidFill>
              </a:rPr>
              <a:t>　</a:t>
            </a:r>
            <a:r>
              <a:rPr lang="ja-JP" altLang="en-US" sz="1400" dirty="0" smtClean="0">
                <a:solidFill>
                  <a:schemeClr val="bg1"/>
                </a:solidFill>
              </a:rPr>
              <a:t>私も、元々</a:t>
            </a:r>
            <a:r>
              <a:rPr lang="ja-JP" altLang="en-US" sz="1400" dirty="0">
                <a:solidFill>
                  <a:schemeClr val="bg1"/>
                </a:solidFill>
              </a:rPr>
              <a:t>自分</a:t>
            </a:r>
            <a:r>
              <a:rPr lang="ja-JP" altLang="en-US" sz="1400" dirty="0" smtClean="0">
                <a:solidFill>
                  <a:schemeClr val="bg1"/>
                </a:solidFill>
              </a:rPr>
              <a:t>の時間は確保したいタイプだったので、気に</a:t>
            </a:r>
            <a:r>
              <a:rPr lang="ja-JP" altLang="en-US" sz="1400" dirty="0" smtClean="0">
                <a:solidFill>
                  <a:schemeClr val="bg1"/>
                </a:solidFill>
              </a:rPr>
              <a:t>して</a:t>
            </a:r>
            <a:r>
              <a:rPr kumimoji="1" lang="ja-JP" altLang="en-US" sz="1400" dirty="0" smtClean="0">
                <a:solidFill>
                  <a:schemeClr val="bg1"/>
                </a:solidFill>
              </a:rPr>
              <a:t>いません</a:t>
            </a:r>
            <a:endParaRPr kumimoji="1" lang="en-US" altLang="ja-JP" sz="1400" dirty="0" smtClean="0">
              <a:solidFill>
                <a:schemeClr val="bg1"/>
              </a:solidFill>
            </a:endParaRPr>
          </a:p>
          <a:p>
            <a:r>
              <a:rPr kumimoji="1" lang="ja-JP" altLang="en-US" sz="1400" dirty="0" err="1" smtClean="0">
                <a:solidFill>
                  <a:schemeClr val="bg1"/>
                </a:solidFill>
              </a:rPr>
              <a:t>で</a:t>
            </a:r>
            <a:r>
              <a:rPr kumimoji="1" lang="ja-JP" altLang="en-US" sz="1400" dirty="0" smtClean="0">
                <a:solidFill>
                  <a:schemeClr val="bg1"/>
                </a:solidFill>
              </a:rPr>
              <a:t>したが、</a:t>
            </a:r>
            <a:endParaRPr kumimoji="1" lang="en-US" altLang="ja-JP" sz="1400" dirty="0" smtClean="0">
              <a:solidFill>
                <a:schemeClr val="bg1"/>
              </a:solidFill>
            </a:endParaRPr>
          </a:p>
          <a:p>
            <a:r>
              <a:rPr kumimoji="1" lang="ja-JP" altLang="en-US" sz="1400" dirty="0" smtClean="0">
                <a:solidFill>
                  <a:schemeClr val="bg1"/>
                </a:solidFill>
              </a:rPr>
              <a:t>その本当の意味は、</a:t>
            </a:r>
            <a:r>
              <a:rPr kumimoji="1" lang="en-US" altLang="ja-JP" sz="1400" dirty="0" smtClean="0">
                <a:solidFill>
                  <a:schemeClr val="bg1"/>
                </a:solidFill>
              </a:rPr>
              <a:t>『</a:t>
            </a:r>
            <a:r>
              <a:rPr kumimoji="1" lang="ja-JP" altLang="en-US" sz="1400" dirty="0" smtClean="0">
                <a:solidFill>
                  <a:schemeClr val="bg1"/>
                </a:solidFill>
              </a:rPr>
              <a:t>仕事で忙しいから余計な</a:t>
            </a:r>
            <a:r>
              <a:rPr lang="ja-JP" altLang="en-US" sz="1400" dirty="0" smtClean="0">
                <a:solidFill>
                  <a:schemeClr val="bg1"/>
                </a:solidFill>
              </a:rPr>
              <a:t>ことで煩わせるなよ。</a:t>
            </a:r>
            <a:r>
              <a:rPr lang="en-US" altLang="ja-JP" sz="1400" dirty="0" smtClean="0">
                <a:solidFill>
                  <a:schemeClr val="bg1"/>
                </a:solidFill>
              </a:rPr>
              <a:t>』</a:t>
            </a:r>
            <a:r>
              <a:rPr lang="ja-JP" altLang="en-US" sz="1400" dirty="0" smtClean="0">
                <a:solidFill>
                  <a:schemeClr val="bg1"/>
                </a:solidFill>
              </a:rPr>
              <a:t>　</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という意味でした。</a:t>
            </a:r>
            <a:endParaRPr lang="en-US" altLang="ja-JP" sz="1400" dirty="0" smtClean="0">
              <a:solidFill>
                <a:schemeClr val="bg1"/>
              </a:solidFill>
            </a:endParaRPr>
          </a:p>
          <a:p>
            <a:endParaRPr kumimoji="1" lang="en-US" altLang="ja-JP" sz="1400" dirty="0">
              <a:solidFill>
                <a:schemeClr val="bg1"/>
              </a:solidFill>
            </a:endParaRPr>
          </a:p>
          <a:p>
            <a:r>
              <a:rPr lang="ja-JP" altLang="en-US" sz="1400" dirty="0" smtClean="0">
                <a:solidFill>
                  <a:schemeClr val="bg1"/>
                </a:solidFill>
              </a:rPr>
              <a:t>　毎日仕事でかなり疲れて帰ってくる。</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帰宅時間は読めない。</a:t>
            </a:r>
            <a:endParaRPr lang="en-US" altLang="ja-JP" sz="1400" dirty="0" smtClean="0">
              <a:solidFill>
                <a:schemeClr val="bg1"/>
              </a:solidFill>
            </a:endParaRPr>
          </a:p>
          <a:p>
            <a:r>
              <a:rPr lang="ja-JP" altLang="en-US" sz="1400" dirty="0">
                <a:solidFill>
                  <a:schemeClr val="bg1"/>
                </a:solidFill>
              </a:rPr>
              <a:t>　</a:t>
            </a:r>
            <a:r>
              <a:rPr lang="ja-JP" altLang="en-US" sz="1400" dirty="0" smtClean="0">
                <a:solidFill>
                  <a:schemeClr val="bg1"/>
                </a:solidFill>
              </a:rPr>
              <a:t>連絡がない＝忙しい。で</a:t>
            </a:r>
            <a:r>
              <a:rPr lang="ja-JP" altLang="en-US" sz="1400" dirty="0" smtClean="0">
                <a:solidFill>
                  <a:schemeClr val="bg1"/>
                </a:solidFill>
              </a:rPr>
              <a:t>、こちらからは連絡もせず。</a:t>
            </a:r>
            <a:endParaRPr lang="en-US" altLang="ja-JP" sz="1400" dirty="0" smtClean="0">
              <a:solidFill>
                <a:schemeClr val="bg1"/>
              </a:solidFill>
            </a:endParaRPr>
          </a:p>
          <a:p>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当時は、ずっと待っていました。</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適時適温で出してあげたい！と思ってタイミングを計るものの、</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夫時間に振り回され、モヤモヤ</a:t>
            </a:r>
            <a:r>
              <a:rPr lang="ja-JP" altLang="en-US" sz="1400" dirty="0" smtClean="0">
                <a:solidFill>
                  <a:schemeClr val="bg1"/>
                </a:solidFill>
              </a:rPr>
              <a:t>。</a:t>
            </a:r>
            <a:endParaRPr lang="en-US" altLang="ja-JP" sz="1400" dirty="0" smtClean="0">
              <a:solidFill>
                <a:schemeClr val="bg1"/>
              </a:solidFill>
            </a:endParaRPr>
          </a:p>
          <a:p>
            <a:endParaRPr lang="en-US" altLang="ja-JP" sz="1400" dirty="0" smtClean="0">
              <a:solidFill>
                <a:schemeClr val="bg1"/>
              </a:solidFill>
            </a:endParaRPr>
          </a:p>
          <a:p>
            <a:r>
              <a:rPr kumimoji="1" lang="ja-JP" altLang="en-US" sz="1400" dirty="0">
                <a:solidFill>
                  <a:schemeClr val="bg1"/>
                </a:solidFill>
              </a:rPr>
              <a:t>　</a:t>
            </a:r>
            <a:r>
              <a:rPr kumimoji="1" lang="ja-JP" altLang="en-US" sz="1400" dirty="0" smtClean="0">
                <a:solidFill>
                  <a:schemeClr val="bg1"/>
                </a:solidFill>
              </a:rPr>
              <a:t>食事中は、携帯をずっと見ていたり、美味しいとも不味いとも</a:t>
            </a:r>
            <a:r>
              <a:rPr kumimoji="1" lang="ja-JP" altLang="en-US" sz="1400" dirty="0" smtClean="0">
                <a:solidFill>
                  <a:schemeClr val="bg1"/>
                </a:solidFill>
              </a:rPr>
              <a:t>言わないので、</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食べる</a:t>
            </a:r>
            <a:r>
              <a:rPr kumimoji="1" lang="ja-JP" altLang="en-US" sz="1400" dirty="0" smtClean="0">
                <a:solidFill>
                  <a:schemeClr val="bg1"/>
                </a:solidFill>
              </a:rPr>
              <a:t>速度と食べる量で、今日のご飯は</a:t>
            </a:r>
            <a:r>
              <a:rPr lang="ja-JP" altLang="en-US" sz="1400" dirty="0">
                <a:solidFill>
                  <a:schemeClr val="bg1"/>
                </a:solidFill>
              </a:rPr>
              <a:t>大丈夫</a:t>
            </a:r>
            <a:r>
              <a:rPr lang="ja-JP" altLang="en-US" sz="1400" dirty="0" smtClean="0">
                <a:solidFill>
                  <a:schemeClr val="bg1"/>
                </a:solidFill>
              </a:rPr>
              <a:t>だったかな？</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と不安がつのる日々</a:t>
            </a:r>
            <a:r>
              <a:rPr lang="ja-JP" altLang="en-US" sz="1400" dirty="0" smtClean="0">
                <a:solidFill>
                  <a:schemeClr val="bg1"/>
                </a:solidFill>
              </a:rPr>
              <a:t>。</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　ある</a:t>
            </a:r>
            <a:r>
              <a:rPr lang="ja-JP" altLang="en-US" sz="1400" dirty="0" smtClean="0">
                <a:solidFill>
                  <a:schemeClr val="bg1"/>
                </a:solidFill>
              </a:rPr>
              <a:t>時期は、献立考えるのが苦痛でした。</a:t>
            </a:r>
            <a:endParaRPr lang="en-US" altLang="ja-JP" sz="1400" dirty="0" smtClean="0">
              <a:solidFill>
                <a:schemeClr val="bg1"/>
              </a:solidFill>
            </a:endParaRPr>
          </a:p>
          <a:p>
            <a:endParaRPr kumimoji="1" lang="en-US" altLang="ja-JP" sz="1400" dirty="0">
              <a:solidFill>
                <a:schemeClr val="bg1"/>
              </a:solidFill>
            </a:endParaRPr>
          </a:p>
          <a:p>
            <a:r>
              <a:rPr lang="ja-JP" altLang="en-US" sz="1400" dirty="0" smtClean="0">
                <a:solidFill>
                  <a:schemeClr val="bg1"/>
                </a:solidFill>
              </a:rPr>
              <a:t>　お金についても、</a:t>
            </a:r>
            <a:r>
              <a:rPr lang="en-US" altLang="ja-JP" sz="1400" dirty="0" smtClean="0">
                <a:solidFill>
                  <a:schemeClr val="bg1"/>
                </a:solidFill>
              </a:rPr>
              <a:t>『</a:t>
            </a:r>
            <a:r>
              <a:rPr lang="ja-JP" altLang="en-US" sz="1400" dirty="0" smtClean="0">
                <a:solidFill>
                  <a:schemeClr val="bg1"/>
                </a:solidFill>
              </a:rPr>
              <a:t>出してもらう</a:t>
            </a:r>
            <a:r>
              <a:rPr lang="en-US" altLang="ja-JP" sz="1400" dirty="0" smtClean="0">
                <a:solidFill>
                  <a:schemeClr val="bg1"/>
                </a:solidFill>
              </a:rPr>
              <a:t>』</a:t>
            </a:r>
            <a:r>
              <a:rPr lang="ja-JP" altLang="en-US" sz="1400" dirty="0" smtClean="0">
                <a:solidFill>
                  <a:schemeClr val="bg1"/>
                </a:solidFill>
              </a:rPr>
              <a:t>ことに慣れていなかった私は</a:t>
            </a:r>
            <a:r>
              <a:rPr lang="ja-JP" altLang="en-US" sz="1400" dirty="0" smtClean="0">
                <a:solidFill>
                  <a:schemeClr val="bg1"/>
                </a:solidFill>
              </a:rPr>
              <a:t>、全部出して</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もらう</a:t>
            </a:r>
            <a:r>
              <a:rPr lang="ja-JP" altLang="en-US" sz="1400" dirty="0" smtClean="0">
                <a:solidFill>
                  <a:schemeClr val="bg1"/>
                </a:solidFill>
              </a:rPr>
              <a:t>のは悪いとか、必要な</a:t>
            </a:r>
            <a:r>
              <a:rPr lang="ja-JP" altLang="en-US" sz="1400" dirty="0">
                <a:solidFill>
                  <a:schemeClr val="bg1"/>
                </a:solidFill>
              </a:rPr>
              <a:t>費用</a:t>
            </a:r>
            <a:r>
              <a:rPr lang="ja-JP" altLang="en-US" sz="1400" dirty="0" smtClean="0">
                <a:solidFill>
                  <a:schemeClr val="bg1"/>
                </a:solidFill>
              </a:rPr>
              <a:t>について、</a:t>
            </a:r>
            <a:r>
              <a:rPr lang="en-US" altLang="ja-JP" sz="1400" dirty="0" smtClean="0">
                <a:solidFill>
                  <a:schemeClr val="bg1"/>
                </a:solidFill>
              </a:rPr>
              <a:t>『</a:t>
            </a:r>
            <a:r>
              <a:rPr lang="ja-JP" altLang="en-US" sz="1400" dirty="0" smtClean="0">
                <a:solidFill>
                  <a:schemeClr val="bg1"/>
                </a:solidFill>
              </a:rPr>
              <a:t>必要</a:t>
            </a:r>
            <a:r>
              <a:rPr lang="en-US" altLang="ja-JP" sz="1400" dirty="0" smtClean="0">
                <a:solidFill>
                  <a:schemeClr val="bg1"/>
                </a:solidFill>
              </a:rPr>
              <a:t>』</a:t>
            </a:r>
            <a:r>
              <a:rPr lang="ja-JP" altLang="en-US" sz="1400" dirty="0" smtClean="0">
                <a:solidFill>
                  <a:schemeClr val="bg1"/>
                </a:solidFill>
              </a:rPr>
              <a:t>だ</a:t>
            </a:r>
            <a:r>
              <a:rPr kumimoji="1" lang="ja-JP" altLang="en-US" sz="1400" dirty="0" smtClean="0">
                <a:solidFill>
                  <a:schemeClr val="bg1"/>
                </a:solidFill>
              </a:rPr>
              <a:t>と</a:t>
            </a:r>
            <a:r>
              <a:rPr lang="ja-JP" altLang="en-US" sz="1400" dirty="0">
                <a:solidFill>
                  <a:schemeClr val="bg1"/>
                </a:solidFill>
              </a:rPr>
              <a:t>言</a:t>
            </a:r>
            <a:r>
              <a:rPr lang="ja-JP" altLang="en-US" sz="1400" dirty="0" smtClean="0">
                <a:solidFill>
                  <a:schemeClr val="bg1"/>
                </a:solidFill>
              </a:rPr>
              <a:t>う</a:t>
            </a:r>
            <a:r>
              <a:rPr kumimoji="1" lang="ja-JP" altLang="en-US" sz="1400" dirty="0" smtClean="0">
                <a:solidFill>
                  <a:schemeClr val="bg1"/>
                </a:solidFill>
              </a:rPr>
              <a:t>こと</a:t>
            </a:r>
            <a:r>
              <a:rPr kumimoji="1" lang="ja-JP" altLang="en-US" sz="1400" dirty="0" smtClean="0">
                <a:solidFill>
                  <a:schemeClr val="bg1"/>
                </a:solidFill>
              </a:rPr>
              <a:t>がどう</a:t>
            </a:r>
            <a:r>
              <a:rPr kumimoji="1" lang="ja-JP" altLang="en-US" sz="1400" dirty="0" smtClean="0">
                <a:solidFill>
                  <a:schemeClr val="bg1"/>
                </a:solidFill>
              </a:rPr>
              <a:t>しても</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できなく</a:t>
            </a:r>
            <a:r>
              <a:rPr kumimoji="1" lang="ja-JP" altLang="en-US" sz="1400" dirty="0" smtClean="0">
                <a:solidFill>
                  <a:schemeClr val="bg1"/>
                </a:solidFill>
              </a:rPr>
              <a:t>、何も言わず自分で支払ったり。</a:t>
            </a:r>
            <a:endParaRPr kumimoji="1" lang="en-US" altLang="ja-JP" sz="1400" dirty="0" smtClean="0">
              <a:solidFill>
                <a:schemeClr val="bg1"/>
              </a:solidFill>
            </a:endParaRPr>
          </a:p>
          <a:p>
            <a:endParaRPr lang="en-US" altLang="ja-JP" sz="1400" dirty="0">
              <a:solidFill>
                <a:schemeClr val="bg1"/>
              </a:solidFill>
            </a:endParaRPr>
          </a:p>
          <a:p>
            <a:r>
              <a:rPr kumimoji="1" lang="ja-JP" altLang="en-US" sz="1400" dirty="0" smtClean="0">
                <a:solidFill>
                  <a:schemeClr val="bg1"/>
                </a:solidFill>
              </a:rPr>
              <a:t>　また、どちらかというと短気な性格の夫なので、車の運転中</a:t>
            </a:r>
            <a:r>
              <a:rPr kumimoji="1" lang="ja-JP" altLang="en-US" sz="1400" dirty="0" smtClean="0">
                <a:solidFill>
                  <a:schemeClr val="bg1"/>
                </a:solidFill>
              </a:rPr>
              <a:t>にずっと</a:t>
            </a:r>
            <a:r>
              <a:rPr kumimoji="1" lang="ja-JP" altLang="en-US" sz="1400" dirty="0" smtClean="0">
                <a:solidFill>
                  <a:schemeClr val="bg1"/>
                </a:solidFill>
              </a:rPr>
              <a:t>小言</a:t>
            </a:r>
            <a:r>
              <a:rPr kumimoji="1" lang="ja-JP" altLang="en-US" sz="1400" dirty="0" smtClean="0">
                <a:solidFill>
                  <a:schemeClr val="bg1"/>
                </a:solidFill>
              </a:rPr>
              <a:t>を</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言われたり</a:t>
            </a:r>
            <a:r>
              <a:rPr kumimoji="1" lang="ja-JP" altLang="en-US" sz="1400" dirty="0" smtClean="0">
                <a:solidFill>
                  <a:schemeClr val="bg1"/>
                </a:solidFill>
              </a:rPr>
              <a:t>、何か自分の想定通りにいかないと</a:t>
            </a:r>
            <a:r>
              <a:rPr kumimoji="1" lang="ja-JP" altLang="en-US" sz="1400" dirty="0" smtClean="0">
                <a:solidFill>
                  <a:schemeClr val="bg1"/>
                </a:solidFill>
              </a:rPr>
              <a:t>イライラされたり</a:t>
            </a:r>
            <a:r>
              <a:rPr kumimoji="1" lang="ja-JP" altLang="en-US" sz="1400" dirty="0" err="1" smtClean="0">
                <a:solidFill>
                  <a:schemeClr val="bg1"/>
                </a:solidFill>
              </a:rPr>
              <a:t>。。。。</a:t>
            </a:r>
            <a:endParaRPr kumimoji="1" lang="en-US" altLang="ja-JP" sz="1400" dirty="0" smtClean="0">
              <a:solidFill>
                <a:schemeClr val="bg1"/>
              </a:solidFill>
            </a:endParaRPr>
          </a:p>
          <a:p>
            <a:endParaRPr lang="en-US" altLang="ja-JP" sz="1400" dirty="0">
              <a:solidFill>
                <a:schemeClr val="bg1"/>
              </a:solidFill>
            </a:endParaRPr>
          </a:p>
          <a:p>
            <a:r>
              <a:rPr kumimoji="1" lang="ja-JP" altLang="en-US" sz="1400" dirty="0" smtClean="0">
                <a:solidFill>
                  <a:schemeClr val="bg1"/>
                </a:solidFill>
              </a:rPr>
              <a:t>　普通に過ごしていても、何かこういったことがある度に、気分</a:t>
            </a:r>
            <a:r>
              <a:rPr kumimoji="1" lang="ja-JP" altLang="en-US" sz="1400" dirty="0" smtClean="0">
                <a:solidFill>
                  <a:schemeClr val="bg1"/>
                </a:solidFill>
              </a:rPr>
              <a:t>がドーン</a:t>
            </a:r>
            <a:r>
              <a:rPr kumimoji="1" lang="ja-JP" altLang="en-US" sz="1400" dirty="0" smtClean="0">
                <a:solidFill>
                  <a:schemeClr val="bg1"/>
                </a:solidFill>
              </a:rPr>
              <a:t>と下がり、嫌な気持ちや不安感が薄っすら</a:t>
            </a:r>
            <a:r>
              <a:rPr kumimoji="1" lang="ja-JP" altLang="en-US" sz="1400" dirty="0" smtClean="0">
                <a:solidFill>
                  <a:schemeClr val="bg1"/>
                </a:solidFill>
              </a:rPr>
              <a:t>積み重なっていきました</a:t>
            </a:r>
            <a:r>
              <a:rPr kumimoji="1" lang="ja-JP" altLang="en-US" sz="1400" dirty="0" smtClean="0">
                <a:solidFill>
                  <a:schemeClr val="bg1"/>
                </a:solidFill>
              </a:rPr>
              <a:t>。</a:t>
            </a:r>
            <a:endParaRPr kumimoji="1" lang="en-US" altLang="ja-JP" sz="1400" dirty="0" smtClean="0">
              <a:solidFill>
                <a:schemeClr val="bg1"/>
              </a:solidFill>
            </a:endParaRPr>
          </a:p>
          <a:p>
            <a:endParaRPr lang="en-US" altLang="ja-JP" sz="1400" dirty="0">
              <a:solidFill>
                <a:schemeClr val="bg1"/>
              </a:solidFill>
            </a:endParaRPr>
          </a:p>
          <a:p>
            <a:r>
              <a:rPr kumimoji="1" lang="ja-JP" altLang="en-US" sz="1400" dirty="0" smtClean="0">
                <a:solidFill>
                  <a:schemeClr val="bg1"/>
                </a:solidFill>
              </a:rPr>
              <a:t>　その場が過ぎれば、なんてことはないことなので、何事も</a:t>
            </a:r>
            <a:r>
              <a:rPr kumimoji="1" lang="ja-JP" altLang="en-US" sz="1400" dirty="0" smtClean="0">
                <a:solidFill>
                  <a:schemeClr val="bg1"/>
                </a:solidFill>
              </a:rPr>
              <a:t>なく日々</a:t>
            </a:r>
            <a:r>
              <a:rPr kumimoji="1" lang="ja-JP" altLang="en-US" sz="1400" dirty="0" smtClean="0">
                <a:solidFill>
                  <a:schemeClr val="bg1"/>
                </a:solidFill>
              </a:rPr>
              <a:t>過ぎて</a:t>
            </a:r>
            <a:r>
              <a:rPr kumimoji="1" lang="ja-JP" altLang="en-US" sz="1400" dirty="0" smtClean="0">
                <a:solidFill>
                  <a:schemeClr val="bg1"/>
                </a:solidFill>
              </a:rPr>
              <a:t>いき</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ました</a:t>
            </a:r>
            <a:r>
              <a:rPr kumimoji="1" lang="ja-JP" altLang="en-US" sz="1400" dirty="0" smtClean="0">
                <a:solidFill>
                  <a:schemeClr val="bg1"/>
                </a:solidFill>
              </a:rPr>
              <a:t>が、私の中の</a:t>
            </a:r>
            <a:r>
              <a:rPr kumimoji="1" lang="ja-JP" altLang="en-US" sz="1400" u="sng" dirty="0" smtClean="0">
                <a:ln w="3175">
                  <a:noFill/>
                </a:ln>
                <a:solidFill>
                  <a:srgbClr val="FFFF00"/>
                </a:solidFill>
                <a:effectLst>
                  <a:outerShdw blurRad="50800" dist="38100" dir="2700000" algn="tl" rotWithShape="0">
                    <a:srgbClr val="FF6699">
                      <a:alpha val="40000"/>
                    </a:srgbClr>
                  </a:outerShdw>
                </a:effectLst>
              </a:rPr>
              <a:t>違和感・不安感・閉塞感</a:t>
            </a:r>
            <a:r>
              <a:rPr kumimoji="1" lang="ja-JP" altLang="en-US" sz="1400" dirty="0" smtClean="0">
                <a:solidFill>
                  <a:schemeClr val="bg1"/>
                </a:solidFill>
              </a:rPr>
              <a:t>は</a:t>
            </a:r>
            <a:r>
              <a:rPr lang="ja-JP" altLang="en-US" sz="1400" dirty="0" smtClean="0">
                <a:solidFill>
                  <a:schemeClr val="bg1"/>
                </a:solidFill>
              </a:rPr>
              <a:t>いつ</a:t>
            </a:r>
            <a:r>
              <a:rPr lang="ja-JP" altLang="en-US" sz="1400" dirty="0" smtClean="0">
                <a:solidFill>
                  <a:schemeClr val="bg1"/>
                </a:solidFill>
              </a:rPr>
              <a:t>まで経ってもグルグル</a:t>
            </a:r>
            <a:r>
              <a:rPr lang="ja-JP" altLang="en-US" sz="1400" dirty="0" smtClean="0">
                <a:solidFill>
                  <a:schemeClr val="bg1"/>
                </a:solidFill>
              </a:rPr>
              <a:t>と</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渦</a:t>
            </a:r>
            <a:r>
              <a:rPr lang="ja-JP" altLang="en-US" sz="1400" dirty="0" smtClean="0">
                <a:solidFill>
                  <a:schemeClr val="bg1"/>
                </a:solidFill>
              </a:rPr>
              <a:t>を巻いていました。</a:t>
            </a:r>
            <a:endParaRPr lang="en-US" altLang="ja-JP" sz="1400" dirty="0" smtClean="0">
              <a:solidFill>
                <a:schemeClr val="bg1"/>
              </a:solidFill>
            </a:endParaRPr>
          </a:p>
          <a:p>
            <a:endParaRPr kumimoji="1" lang="en-US" altLang="ja-JP" sz="1400" dirty="0">
              <a:solidFill>
                <a:schemeClr val="bg1"/>
              </a:solidFill>
            </a:endParaRPr>
          </a:p>
          <a:p>
            <a:r>
              <a:rPr lang="ja-JP" altLang="en-US" sz="1400" dirty="0" smtClean="0">
                <a:solidFill>
                  <a:schemeClr val="bg1"/>
                </a:solidFill>
              </a:rPr>
              <a:t>　特に大きなことがあったわけではありませんが</a:t>
            </a:r>
            <a:r>
              <a:rPr lang="ja-JP" altLang="en-US" sz="1400" dirty="0" smtClean="0">
                <a:solidFill>
                  <a:schemeClr val="bg1"/>
                </a:solidFill>
              </a:rPr>
              <a:t>、</a:t>
            </a:r>
            <a:endParaRPr lang="en-US" altLang="ja-JP" sz="1400" dirty="0" smtClean="0">
              <a:solidFill>
                <a:schemeClr val="bg1"/>
              </a:solidFill>
            </a:endParaRPr>
          </a:p>
          <a:p>
            <a:r>
              <a:rPr lang="en-US" altLang="ja-JP" sz="1400" dirty="0" smtClean="0">
                <a:solidFill>
                  <a:schemeClr val="bg1"/>
                </a:solidFill>
              </a:rPr>
              <a:t/>
            </a:r>
            <a:br>
              <a:rPr lang="en-US" altLang="ja-JP" sz="1400" dirty="0" smtClean="0">
                <a:solidFill>
                  <a:schemeClr val="bg1"/>
                </a:solidFill>
              </a:rPr>
            </a:br>
            <a:r>
              <a:rPr lang="ja-JP" altLang="en-US" sz="1400" b="1" u="sng" dirty="0" smtClean="0">
                <a:solidFill>
                  <a:srgbClr val="FFFF00"/>
                </a:solidFill>
                <a:effectLst>
                  <a:outerShdw blurRad="50800" dist="50800" dir="5400000" algn="ctr" rotWithShape="0">
                    <a:srgbClr val="33CCCC"/>
                  </a:outerShdw>
                </a:effectLst>
              </a:rPr>
              <a:t>私は一生このまま過ごすんだろうか</a:t>
            </a:r>
            <a:r>
              <a:rPr lang="ja-JP" altLang="en-US" sz="1400" b="1" u="sng" dirty="0" smtClean="0">
                <a:solidFill>
                  <a:srgbClr val="FFFF00"/>
                </a:solidFill>
                <a:effectLst>
                  <a:outerShdw blurRad="50800" dist="50800" dir="5400000" algn="ctr" rotWithShape="0">
                    <a:srgbClr val="33CCCC"/>
                  </a:outerShdw>
                </a:effectLst>
              </a:rPr>
              <a:t>。</a:t>
            </a:r>
            <a:endParaRPr lang="en-US" altLang="ja-JP" sz="1400" b="1" u="sng" dirty="0" smtClean="0">
              <a:solidFill>
                <a:srgbClr val="FFFF00"/>
              </a:solidFill>
              <a:effectLst>
                <a:outerShdw blurRad="50800" dist="50800" dir="5400000" algn="ctr" rotWithShape="0">
                  <a:srgbClr val="33CCCC"/>
                </a:outerShdw>
              </a:effectLst>
            </a:endParaRPr>
          </a:p>
          <a:p>
            <a:r>
              <a:rPr lang="en-US" altLang="ja-JP" sz="1400" b="1" dirty="0" smtClean="0">
                <a:solidFill>
                  <a:srgbClr val="FFFF00"/>
                </a:solidFill>
                <a:effectLst>
                  <a:outerShdw blurRad="50800" dist="50800" dir="5400000" algn="ctr" rotWithShape="0">
                    <a:srgbClr val="33CCCC"/>
                  </a:outerShdw>
                </a:effectLst>
              </a:rPr>
              <a:t/>
            </a:r>
            <a:br>
              <a:rPr lang="en-US" altLang="ja-JP" sz="1400" b="1" dirty="0" smtClean="0">
                <a:solidFill>
                  <a:srgbClr val="FFFF00"/>
                </a:solidFill>
                <a:effectLst>
                  <a:outerShdw blurRad="50800" dist="50800" dir="5400000" algn="ctr" rotWithShape="0">
                    <a:srgbClr val="33CCCC"/>
                  </a:outerShdw>
                </a:effectLst>
              </a:rPr>
            </a:br>
            <a:r>
              <a:rPr lang="ja-JP" altLang="en-US" sz="1400" b="1" u="sng" dirty="0" smtClean="0">
                <a:solidFill>
                  <a:srgbClr val="FFFF00"/>
                </a:solidFill>
                <a:effectLst>
                  <a:outerShdw blurRad="50800" dist="50800" dir="5400000" algn="ctr" rotWithShape="0">
                    <a:srgbClr val="33CCCC"/>
                  </a:outerShdw>
                </a:effectLst>
              </a:rPr>
              <a:t>一生この人と居続けるのだろうか</a:t>
            </a:r>
            <a:r>
              <a:rPr lang="ja-JP" altLang="en-US" sz="1400" b="1" u="sng" dirty="0" smtClean="0">
                <a:solidFill>
                  <a:srgbClr val="FFFF00"/>
                </a:solidFill>
                <a:effectLst>
                  <a:outerShdw blurRad="50800" dist="50800" dir="5400000" algn="ctr" rotWithShape="0">
                    <a:srgbClr val="33CCCC"/>
                  </a:outerShdw>
                </a:effectLst>
              </a:rPr>
              <a:t>。</a:t>
            </a:r>
            <a:r>
              <a:rPr lang="ja-JP" altLang="en-US" sz="1400" b="1" u="sng" dirty="0">
                <a:solidFill>
                  <a:srgbClr val="FFFF00"/>
                </a:solidFill>
                <a:effectLst>
                  <a:outerShdw blurRad="50800" dist="50800" dir="5400000" algn="ctr" rotWithShape="0">
                    <a:srgbClr val="33CCCC"/>
                  </a:outerShdw>
                </a:effectLst>
              </a:rPr>
              <a:t>　</a:t>
            </a:r>
            <a:r>
              <a:rPr lang="ja-JP" altLang="en-US" sz="1400" b="1" u="sng" dirty="0" smtClean="0">
                <a:solidFill>
                  <a:srgbClr val="FFFF00"/>
                </a:solidFill>
                <a:effectLst>
                  <a:outerShdw blurRad="50800" dist="50800" dir="5400000" algn="ctr" rotWithShape="0">
                    <a:srgbClr val="33CCCC"/>
                  </a:outerShdw>
                </a:effectLst>
              </a:rPr>
              <a:t>　　　　　　　　</a:t>
            </a:r>
            <a:r>
              <a:rPr lang="ja-JP" altLang="en-US" sz="1400" dirty="0" smtClean="0">
                <a:solidFill>
                  <a:schemeClr val="bg1"/>
                </a:solidFill>
              </a:rPr>
              <a:t>と</a:t>
            </a:r>
            <a:r>
              <a:rPr lang="ja-JP" altLang="en-US" sz="1400" dirty="0" smtClean="0">
                <a:solidFill>
                  <a:schemeClr val="bg1"/>
                </a:solidFill>
              </a:rPr>
              <a:t>思ったり</a:t>
            </a:r>
            <a:r>
              <a:rPr lang="ja-JP" altLang="en-US" sz="1400" dirty="0" smtClean="0">
                <a:solidFill>
                  <a:schemeClr val="bg1"/>
                </a:solidFill>
              </a:rPr>
              <a:t>、</a:t>
            </a:r>
            <a:endParaRPr lang="en-US" altLang="ja-JP" sz="1400" dirty="0" smtClean="0">
              <a:solidFill>
                <a:schemeClr val="bg1"/>
              </a:solidFill>
            </a:endParaRPr>
          </a:p>
          <a:p>
            <a:endParaRPr lang="en-US" altLang="ja-JP" sz="1400" dirty="0" smtClean="0">
              <a:solidFill>
                <a:schemeClr val="bg1"/>
              </a:solidFill>
            </a:endParaRPr>
          </a:p>
          <a:p>
            <a:r>
              <a:rPr lang="en-US" altLang="ja-JP" sz="1400" dirty="0">
                <a:solidFill>
                  <a:schemeClr val="bg1"/>
                </a:solidFill>
              </a:rPr>
              <a:t/>
            </a:r>
            <a:br>
              <a:rPr lang="en-US" altLang="ja-JP" sz="1400" dirty="0">
                <a:solidFill>
                  <a:schemeClr val="bg1"/>
                </a:solidFill>
              </a:rPr>
            </a:br>
            <a:r>
              <a:rPr lang="ja-JP" altLang="en-US" sz="1400" dirty="0" smtClean="0">
                <a:solidFill>
                  <a:schemeClr val="bg1"/>
                </a:solidFill>
              </a:rPr>
              <a:t>だからといって</a:t>
            </a:r>
            <a:r>
              <a:rPr lang="ja-JP" altLang="en-US" sz="1400" b="1" u="sng" dirty="0" smtClean="0">
                <a:solidFill>
                  <a:srgbClr val="FFFF00"/>
                </a:solidFill>
              </a:rPr>
              <a:t>どう生きたいのか、どうしたいの</a:t>
            </a:r>
            <a:r>
              <a:rPr lang="ja-JP" altLang="en-US" sz="1400" b="1" u="sng" dirty="0" smtClean="0">
                <a:solidFill>
                  <a:srgbClr val="FFFF00"/>
                </a:solidFill>
              </a:rPr>
              <a:t>か</a:t>
            </a:r>
            <a:r>
              <a:rPr lang="ja-JP" altLang="en-US" sz="1400" dirty="0" smtClean="0">
                <a:solidFill>
                  <a:schemeClr val="bg1"/>
                </a:solidFill>
              </a:rPr>
              <a:t>は良く</a:t>
            </a:r>
            <a:r>
              <a:rPr lang="ja-JP" altLang="en-US" sz="1400" dirty="0" smtClean="0">
                <a:solidFill>
                  <a:schemeClr val="bg1"/>
                </a:solidFill>
              </a:rPr>
              <a:t>分かりませんでした。</a:t>
            </a:r>
            <a:endParaRPr kumimoji="1" lang="en-US" altLang="ja-JP" sz="1400" dirty="0" smtClean="0">
              <a:solidFill>
                <a:schemeClr val="bg1"/>
              </a:solidFill>
            </a:endParaRPr>
          </a:p>
        </p:txBody>
      </p:sp>
      <p:pic>
        <p:nvPicPr>
          <p:cNvPr id="2" name="図 1"/>
          <p:cNvPicPr>
            <a:picLocks noChangeAspect="1"/>
          </p:cNvPicPr>
          <p:nvPr/>
        </p:nvPicPr>
        <p:blipFill rotWithShape="1">
          <a:blip r:embed="rId2" cstate="print">
            <a:extLst>
              <a:ext uri="{28A0092B-C50C-407E-A947-70E740481C1C}">
                <a14:useLocalDpi xmlns:a14="http://schemas.microsoft.com/office/drawing/2010/main" val="0"/>
              </a:ext>
            </a:extLst>
          </a:blip>
          <a:srcRect l="2977" t="6540" r="2866" b="12986"/>
          <a:stretch/>
        </p:blipFill>
        <p:spPr>
          <a:xfrm>
            <a:off x="1767840" y="1546353"/>
            <a:ext cx="3745230" cy="19727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図 2"/>
          <p:cNvPicPr>
            <a:picLocks noChangeAspect="1"/>
          </p:cNvPicPr>
          <p:nvPr/>
        </p:nvPicPr>
        <p:blipFill rotWithShape="1">
          <a:blip r:embed="rId3">
            <a:extLst>
              <a:ext uri="{28A0092B-C50C-407E-A947-70E740481C1C}">
                <a14:useLocalDpi xmlns:a14="http://schemas.microsoft.com/office/drawing/2010/main" val="0"/>
              </a:ext>
            </a:extLst>
          </a:blip>
          <a:srcRect l="20709" t="-14271" r="7945" b="23699"/>
          <a:stretch/>
        </p:blipFill>
        <p:spPr>
          <a:xfrm>
            <a:off x="5037563" y="10876872"/>
            <a:ext cx="1455419" cy="1660547"/>
          </a:xfrm>
          <a:prstGeom prst="ellipse">
            <a:avLst/>
          </a:prstGeom>
          <a:ln>
            <a:noFill/>
          </a:ln>
          <a:effectLst>
            <a:softEdge rad="112500"/>
          </a:effectLst>
        </p:spPr>
      </p:pic>
      <p:sp>
        <p:nvSpPr>
          <p:cNvPr id="15" name="ホームベース 14"/>
          <p:cNvSpPr/>
          <p:nvPr/>
        </p:nvSpPr>
        <p:spPr>
          <a:xfrm>
            <a:off x="485738" y="19419638"/>
            <a:ext cx="3383280" cy="240225"/>
          </a:xfrm>
          <a:prstGeom prst="homePlat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t>グルグル模索した時期</a:t>
            </a:r>
            <a:endParaRPr lang="en-US" altLang="ja-JP" sz="1600" dirty="0" smtClean="0"/>
          </a:p>
        </p:txBody>
      </p:sp>
      <p:sp>
        <p:nvSpPr>
          <p:cNvPr id="16" name="テキスト ボックス 15"/>
          <p:cNvSpPr txBox="1"/>
          <p:nvPr/>
        </p:nvSpPr>
        <p:spPr>
          <a:xfrm>
            <a:off x="450824" y="19832073"/>
            <a:ext cx="6372262" cy="3139321"/>
          </a:xfrm>
          <a:prstGeom prst="rect">
            <a:avLst/>
          </a:prstGeom>
          <a:noFill/>
        </p:spPr>
        <p:txBody>
          <a:bodyPr wrap="square" rtlCol="0">
            <a:spAutoFit/>
          </a:bodyPr>
          <a:lstStyle/>
          <a:p>
            <a:r>
              <a:rPr kumimoji="1" lang="ja-JP" altLang="en-US" sz="1600" dirty="0" smtClean="0">
                <a:solidFill>
                  <a:schemeClr val="bg1"/>
                </a:solidFill>
              </a:rPr>
              <a:t>　</a:t>
            </a:r>
            <a:r>
              <a:rPr kumimoji="1" lang="ja-JP" altLang="en-US" sz="1400" dirty="0" smtClean="0">
                <a:solidFill>
                  <a:schemeClr val="bg1"/>
                </a:solidFill>
              </a:rPr>
              <a:t>それでも、今のままだと、何かがおかしい。これという何か</a:t>
            </a:r>
            <a:r>
              <a:rPr kumimoji="1" lang="ja-JP" altLang="en-US" sz="1400" dirty="0" smtClean="0">
                <a:solidFill>
                  <a:schemeClr val="bg1"/>
                </a:solidFill>
              </a:rPr>
              <a:t>がある</a:t>
            </a:r>
            <a:r>
              <a:rPr kumimoji="1" lang="ja-JP" altLang="en-US" sz="1400" dirty="0" smtClean="0">
                <a:solidFill>
                  <a:schemeClr val="bg1"/>
                </a:solidFill>
              </a:rPr>
              <a:t>わけでは</a:t>
            </a:r>
            <a:r>
              <a:rPr kumimoji="1" lang="ja-JP" altLang="en-US" sz="1400" dirty="0" smtClean="0">
                <a:solidFill>
                  <a:schemeClr val="bg1"/>
                </a:solidFill>
              </a:rPr>
              <a:t>ない</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けれど</a:t>
            </a:r>
            <a:r>
              <a:rPr kumimoji="1" lang="ja-JP" altLang="en-US" sz="1400" dirty="0" smtClean="0">
                <a:solidFill>
                  <a:schemeClr val="bg1"/>
                </a:solidFill>
              </a:rPr>
              <a:t>、常に不安感や焦燥感があり</a:t>
            </a:r>
            <a:r>
              <a:rPr kumimoji="1" lang="ja-JP" altLang="en-US" sz="1400" dirty="0" smtClean="0">
                <a:solidFill>
                  <a:schemeClr val="bg1"/>
                </a:solidFill>
              </a:rPr>
              <a:t>、</a:t>
            </a:r>
            <a:r>
              <a:rPr kumimoji="1" lang="ja-JP" altLang="en-US" sz="1400" b="1" dirty="0" smtClean="0">
                <a:solidFill>
                  <a:srgbClr val="FFFF00"/>
                </a:solidFill>
              </a:rPr>
              <a:t>どう</a:t>
            </a:r>
            <a:r>
              <a:rPr kumimoji="1" lang="ja-JP" altLang="en-US" sz="1400" b="1" dirty="0" smtClean="0">
                <a:solidFill>
                  <a:srgbClr val="FFFF00"/>
                </a:solidFill>
              </a:rPr>
              <a:t>にか変わりたい！</a:t>
            </a:r>
            <a:endParaRPr kumimoji="1" lang="en-US" altLang="ja-JP" sz="1400" b="1" dirty="0" smtClean="0">
              <a:solidFill>
                <a:srgbClr val="FFFF00"/>
              </a:solidFill>
            </a:endParaRPr>
          </a:p>
          <a:p>
            <a:endParaRPr lang="en-US" altLang="ja-JP" sz="1400" dirty="0">
              <a:solidFill>
                <a:schemeClr val="bg1"/>
              </a:solidFill>
            </a:endParaRPr>
          </a:p>
          <a:p>
            <a:r>
              <a:rPr kumimoji="1" lang="ja-JP" altLang="en-US" sz="1400" dirty="0" smtClean="0">
                <a:solidFill>
                  <a:schemeClr val="bg1"/>
                </a:solidFill>
              </a:rPr>
              <a:t>　</a:t>
            </a:r>
            <a:r>
              <a:rPr kumimoji="1" lang="ja-JP" altLang="en-US" sz="1400" dirty="0" smtClean="0">
                <a:solidFill>
                  <a:schemeClr val="bg1"/>
                </a:solidFill>
              </a:rPr>
              <a:t>本を読んだり</a:t>
            </a:r>
            <a:r>
              <a:rPr kumimoji="1" lang="ja-JP" altLang="en-US" sz="1400" dirty="0" smtClean="0">
                <a:solidFill>
                  <a:schemeClr val="bg1"/>
                </a:solidFill>
              </a:rPr>
              <a:t>ブログ読んだりセミナー受けたり、様々</a:t>
            </a:r>
            <a:r>
              <a:rPr kumimoji="1" lang="ja-JP" altLang="en-US" sz="1400" dirty="0" smtClean="0">
                <a:solidFill>
                  <a:schemeClr val="bg1"/>
                </a:solidFill>
              </a:rPr>
              <a:t>なこと（引き寄せ</a:t>
            </a:r>
            <a:r>
              <a:rPr kumimoji="1" lang="ja-JP" altLang="en-US" sz="1400" dirty="0" smtClean="0">
                <a:solidFill>
                  <a:schemeClr val="bg1"/>
                </a:solidFill>
              </a:rPr>
              <a:t>・潜在意識・パートナーシップ</a:t>
            </a:r>
            <a:r>
              <a:rPr kumimoji="1" lang="en-US" altLang="ja-JP" sz="1400" dirty="0" smtClean="0">
                <a:solidFill>
                  <a:schemeClr val="bg1"/>
                </a:solidFill>
              </a:rPr>
              <a:t>etc.</a:t>
            </a:r>
            <a:r>
              <a:rPr kumimoji="1" lang="ja-JP" altLang="en-US" sz="1400" dirty="0" smtClean="0">
                <a:solidFill>
                  <a:schemeClr val="bg1"/>
                </a:solidFill>
              </a:rPr>
              <a:t>）</a:t>
            </a:r>
            <a:r>
              <a:rPr kumimoji="1" lang="ja-JP" altLang="en-US" sz="1400" dirty="0" smtClean="0">
                <a:solidFill>
                  <a:schemeClr val="bg1"/>
                </a:solidFill>
              </a:rPr>
              <a:t>を試して</a:t>
            </a:r>
            <a:r>
              <a:rPr kumimoji="1" lang="ja-JP" altLang="en-US" sz="1400" dirty="0" smtClean="0">
                <a:solidFill>
                  <a:schemeClr val="bg1"/>
                </a:solidFill>
              </a:rPr>
              <a:t>みました。</a:t>
            </a:r>
            <a:endParaRPr kumimoji="1" lang="en-US" altLang="ja-JP" sz="1400" dirty="0" smtClean="0">
              <a:solidFill>
                <a:schemeClr val="bg1"/>
              </a:solidFill>
            </a:endParaRPr>
          </a:p>
          <a:p>
            <a:endParaRPr lang="en-US" altLang="ja-JP" sz="1400" dirty="0">
              <a:solidFill>
                <a:schemeClr val="bg1"/>
              </a:solidFill>
            </a:endParaRPr>
          </a:p>
          <a:p>
            <a:r>
              <a:rPr kumimoji="1" lang="ja-JP" altLang="en-US" sz="1400" dirty="0" smtClean="0">
                <a:solidFill>
                  <a:schemeClr val="bg1"/>
                </a:solidFill>
              </a:rPr>
              <a:t>　どれも、私に</a:t>
            </a:r>
            <a:r>
              <a:rPr kumimoji="1" lang="ja-JP" altLang="en-US" sz="1400" dirty="0" smtClean="0">
                <a:solidFill>
                  <a:schemeClr val="bg1"/>
                </a:solidFill>
              </a:rPr>
              <a:t>必要そうでしたし</a:t>
            </a:r>
            <a:r>
              <a:rPr kumimoji="1" lang="ja-JP" altLang="en-US" sz="1400" dirty="0" smtClean="0">
                <a:solidFill>
                  <a:schemeClr val="bg1"/>
                </a:solidFill>
              </a:rPr>
              <a:t>、ためにもなった</a:t>
            </a:r>
            <a:r>
              <a:rPr kumimoji="1" lang="ja-JP" altLang="en-US" sz="1400" dirty="0" smtClean="0">
                <a:solidFill>
                  <a:schemeClr val="bg1"/>
                </a:solidFill>
              </a:rPr>
              <a:t>、そうだ！そうだ！と気分が上がること</a:t>
            </a:r>
            <a:r>
              <a:rPr kumimoji="1" lang="ja-JP" altLang="en-US" sz="1400" dirty="0" smtClean="0">
                <a:solidFill>
                  <a:schemeClr val="bg1"/>
                </a:solidFill>
              </a:rPr>
              <a:t>もあった。</a:t>
            </a:r>
            <a:endParaRPr kumimoji="1" lang="en-US" altLang="ja-JP" sz="1400" dirty="0" smtClean="0">
              <a:solidFill>
                <a:schemeClr val="bg1"/>
              </a:solidFill>
            </a:endParaRPr>
          </a:p>
          <a:p>
            <a:endParaRPr lang="en-US" altLang="ja-JP" sz="1400" dirty="0">
              <a:solidFill>
                <a:schemeClr val="bg1"/>
              </a:solidFill>
            </a:endParaRPr>
          </a:p>
          <a:p>
            <a:r>
              <a:rPr kumimoji="1" lang="ja-JP" altLang="en-US" sz="1400" dirty="0" smtClean="0">
                <a:solidFill>
                  <a:schemeClr val="bg1"/>
                </a:solidFill>
              </a:rPr>
              <a:t>　けれども、</a:t>
            </a:r>
            <a:r>
              <a:rPr kumimoji="1" lang="ja-JP" altLang="en-US" sz="1400" dirty="0" smtClean="0">
                <a:solidFill>
                  <a:schemeClr val="bg1"/>
                </a:solidFill>
              </a:rPr>
              <a:t>また何か同じような事で悩んでいる自分</a:t>
            </a:r>
            <a:r>
              <a:rPr kumimoji="1" lang="ja-JP" altLang="en-US" sz="1400" dirty="0" err="1" smtClean="0">
                <a:solidFill>
                  <a:schemeClr val="bg1"/>
                </a:solidFill>
              </a:rPr>
              <a:t>。。。</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を</a:t>
            </a:r>
            <a:r>
              <a:rPr kumimoji="1" lang="ja-JP" altLang="en-US" sz="1400" dirty="0" smtClean="0">
                <a:solidFill>
                  <a:schemeClr val="bg1"/>
                </a:solidFill>
              </a:rPr>
              <a:t>繰り返して</a:t>
            </a:r>
            <a:r>
              <a:rPr kumimoji="1" lang="ja-JP" altLang="en-US" sz="1400" dirty="0" smtClean="0">
                <a:solidFill>
                  <a:schemeClr val="bg1"/>
                </a:solidFill>
              </a:rPr>
              <a:t>いました</a:t>
            </a:r>
            <a:r>
              <a:rPr lang="ja-JP" altLang="en-US" sz="1400" dirty="0" smtClean="0">
                <a:solidFill>
                  <a:schemeClr val="bg1"/>
                </a:solidFill>
              </a:rPr>
              <a:t>。</a:t>
            </a:r>
            <a:r>
              <a:rPr lang="en-US" altLang="ja-JP" sz="1400" dirty="0" smtClean="0">
                <a:solidFill>
                  <a:schemeClr val="bg1"/>
                </a:solidFill>
              </a:rPr>
              <a:t/>
            </a:r>
            <a:br>
              <a:rPr lang="en-US" altLang="ja-JP" sz="1400" dirty="0" smtClean="0">
                <a:solidFill>
                  <a:schemeClr val="bg1"/>
                </a:solidFill>
              </a:rPr>
            </a:b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しかし、</a:t>
            </a:r>
            <a:r>
              <a:rPr lang="ja-JP" altLang="en-US" sz="1400" dirty="0" smtClean="0">
                <a:solidFill>
                  <a:schemeClr val="bg1"/>
                </a:solidFill>
              </a:rPr>
              <a:t>ある</a:t>
            </a:r>
            <a:r>
              <a:rPr lang="ja-JP" altLang="en-US" sz="1400" dirty="0" smtClean="0">
                <a:solidFill>
                  <a:schemeClr val="bg1"/>
                </a:solidFill>
              </a:rPr>
              <a:t>こと</a:t>
            </a:r>
            <a:r>
              <a:rPr lang="ja-JP" altLang="en-US" sz="1400" dirty="0" smtClean="0">
                <a:solidFill>
                  <a:schemeClr val="bg1"/>
                </a:solidFill>
              </a:rPr>
              <a:t>がきっかけ</a:t>
            </a:r>
            <a:r>
              <a:rPr lang="ja-JP" altLang="en-US" sz="1400" dirty="0" smtClean="0">
                <a:solidFill>
                  <a:schemeClr val="bg1"/>
                </a:solidFill>
              </a:rPr>
              <a:t>で、</a:t>
            </a:r>
            <a:r>
              <a:rPr lang="en-US" altLang="ja-JP" sz="1400" b="1" u="sng" dirty="0" smtClean="0">
                <a:solidFill>
                  <a:srgbClr val="FFFF00"/>
                </a:solidFill>
              </a:rPr>
              <a:t>『</a:t>
            </a:r>
            <a:r>
              <a:rPr lang="ja-JP" altLang="en-US" sz="1400" b="1" u="sng" dirty="0" smtClean="0">
                <a:solidFill>
                  <a:srgbClr val="FFFF00"/>
                </a:solidFill>
              </a:rPr>
              <a:t>思考は現実化する</a:t>
            </a:r>
            <a:r>
              <a:rPr lang="en-US" altLang="ja-JP" sz="1400" b="1" u="sng" dirty="0" smtClean="0">
                <a:solidFill>
                  <a:srgbClr val="FFFF00"/>
                </a:solidFill>
              </a:rPr>
              <a:t>』</a:t>
            </a:r>
            <a:r>
              <a:rPr lang="ja-JP" altLang="en-US" sz="1400" dirty="0" smtClean="0">
                <a:solidFill>
                  <a:schemeClr val="bg1"/>
                </a:solidFill>
              </a:rPr>
              <a:t>を体感し、これ</a:t>
            </a:r>
            <a:r>
              <a:rPr lang="ja-JP" altLang="en-US" sz="1400" dirty="0" smtClean="0">
                <a:solidFill>
                  <a:schemeClr val="bg1"/>
                </a:solidFill>
              </a:rPr>
              <a:t>って本当</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なん</a:t>
            </a:r>
            <a:r>
              <a:rPr lang="ja-JP" altLang="en-US" sz="1400" dirty="0" smtClean="0">
                <a:solidFill>
                  <a:schemeClr val="bg1"/>
                </a:solidFill>
              </a:rPr>
              <a:t>だ</a:t>
            </a:r>
            <a:r>
              <a:rPr lang="ja-JP" altLang="en-US" sz="1400" dirty="0" smtClean="0">
                <a:solidFill>
                  <a:schemeClr val="bg1"/>
                </a:solidFill>
              </a:rPr>
              <a:t>！と</a:t>
            </a:r>
            <a:r>
              <a:rPr lang="ja-JP" altLang="en-US" sz="1400" dirty="0" smtClean="0">
                <a:solidFill>
                  <a:schemeClr val="bg1"/>
                </a:solidFill>
              </a:rPr>
              <a:t>スルリと腑に落ちました</a:t>
            </a:r>
            <a:r>
              <a:rPr lang="ja-JP" altLang="en-US" sz="1400" dirty="0" smtClean="0">
                <a:solidFill>
                  <a:schemeClr val="bg1"/>
                </a:solidFill>
              </a:rPr>
              <a:t>。</a:t>
            </a:r>
            <a:endParaRPr lang="en-US" altLang="ja-JP" sz="1400" dirty="0" smtClean="0">
              <a:solidFill>
                <a:schemeClr val="bg1"/>
              </a:solidFill>
            </a:endParaRPr>
          </a:p>
        </p:txBody>
      </p:sp>
      <p:sp>
        <p:nvSpPr>
          <p:cNvPr id="17" name="ホームベース 16"/>
          <p:cNvSpPr/>
          <p:nvPr/>
        </p:nvSpPr>
        <p:spPr>
          <a:xfrm>
            <a:off x="487869" y="23176806"/>
            <a:ext cx="3383280" cy="257128"/>
          </a:xfrm>
          <a:prstGeom prst="homePlat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t>思考は現実化した</a:t>
            </a:r>
            <a:endParaRPr lang="en-US" altLang="ja-JP" sz="1600" dirty="0" smtClean="0"/>
          </a:p>
        </p:txBody>
      </p:sp>
      <p:sp>
        <p:nvSpPr>
          <p:cNvPr id="18" name="テキスト ボックス 17"/>
          <p:cNvSpPr txBox="1"/>
          <p:nvPr/>
        </p:nvSpPr>
        <p:spPr>
          <a:xfrm>
            <a:off x="485738" y="23671985"/>
            <a:ext cx="6372262" cy="8740854"/>
          </a:xfrm>
          <a:prstGeom prst="rect">
            <a:avLst/>
          </a:prstGeom>
          <a:solidFill>
            <a:srgbClr val="33CCCC"/>
          </a:solidFill>
        </p:spPr>
        <p:txBody>
          <a:bodyPr wrap="square" rtlCol="0">
            <a:spAutoFit/>
          </a:bodyPr>
          <a:lstStyle/>
          <a:p>
            <a:r>
              <a:rPr kumimoji="1" lang="ja-JP" altLang="en-US" sz="1600" dirty="0" smtClean="0">
                <a:solidFill>
                  <a:schemeClr val="bg1"/>
                </a:solidFill>
              </a:rPr>
              <a:t>　</a:t>
            </a:r>
            <a:r>
              <a:rPr kumimoji="1" lang="ja-JP" altLang="en-US" sz="1400" dirty="0" smtClean="0">
                <a:solidFill>
                  <a:schemeClr val="bg1"/>
                </a:solidFill>
              </a:rPr>
              <a:t>それからは、今まで習ってきたこと全てが本当の意味で分かるよう</a:t>
            </a:r>
            <a:r>
              <a:rPr kumimoji="1" lang="ja-JP" altLang="en-US" sz="1400" dirty="0" smtClean="0">
                <a:solidFill>
                  <a:schemeClr val="bg1"/>
                </a:solidFill>
              </a:rPr>
              <a:t>になり、</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少し</a:t>
            </a:r>
            <a:r>
              <a:rPr kumimoji="1" lang="ja-JP" altLang="en-US" sz="1400" dirty="0" smtClean="0">
                <a:solidFill>
                  <a:schemeClr val="bg1"/>
                </a:solidFill>
              </a:rPr>
              <a:t>時間は要しましたがでも確実に周りが変化していきました。</a:t>
            </a:r>
            <a:endParaRPr kumimoji="1" lang="en-US" altLang="ja-JP" sz="1400" dirty="0" smtClean="0">
              <a:solidFill>
                <a:schemeClr val="bg1"/>
              </a:solidFill>
            </a:endParaRPr>
          </a:p>
          <a:p>
            <a:endParaRPr lang="en-US" altLang="ja-JP" sz="1400" dirty="0">
              <a:solidFill>
                <a:schemeClr val="bg1"/>
              </a:solidFill>
            </a:endParaRPr>
          </a:p>
          <a:p>
            <a:r>
              <a:rPr kumimoji="1" lang="ja-JP" altLang="en-US" sz="1400" dirty="0" smtClean="0">
                <a:solidFill>
                  <a:schemeClr val="bg1"/>
                </a:solidFill>
              </a:rPr>
              <a:t>　周りの人が何を言っても</a:t>
            </a:r>
            <a:r>
              <a:rPr kumimoji="1" lang="ja-JP" altLang="en-US" sz="1400" b="1" u="sng" dirty="0" smtClean="0">
                <a:solidFill>
                  <a:srgbClr val="FFFF00"/>
                </a:solidFill>
              </a:rPr>
              <a:t>気にならなくなった</a:t>
            </a:r>
            <a:r>
              <a:rPr kumimoji="1" lang="ja-JP" altLang="en-US" sz="1400" dirty="0" smtClean="0">
                <a:solidFill>
                  <a:schemeClr val="bg1"/>
                </a:solidFill>
              </a:rPr>
              <a:t>。</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　人づきあいが思いもよらないほど楽になった。</a:t>
            </a:r>
            <a:endParaRPr kumimoji="1" lang="en-US" altLang="ja-JP" sz="1400" dirty="0" smtClean="0">
              <a:solidFill>
                <a:schemeClr val="bg1"/>
              </a:solidFill>
            </a:endParaRPr>
          </a:p>
          <a:p>
            <a:r>
              <a:rPr lang="ja-JP" altLang="en-US" sz="1400" dirty="0" smtClean="0">
                <a:solidFill>
                  <a:schemeClr val="bg1"/>
                </a:solidFill>
              </a:rPr>
              <a:t>　同じ環境で同じ仕事をしても楽しく働けるようになった。</a:t>
            </a:r>
            <a:endParaRPr lang="en-US" altLang="ja-JP" sz="1400" dirty="0" smtClean="0">
              <a:solidFill>
                <a:schemeClr val="bg1"/>
              </a:solidFill>
            </a:endParaRPr>
          </a:p>
          <a:p>
            <a:endParaRPr kumimoji="1" lang="en-US" altLang="ja-JP" sz="1400" dirty="0">
              <a:solidFill>
                <a:schemeClr val="bg1"/>
              </a:solidFill>
            </a:endParaRPr>
          </a:p>
          <a:p>
            <a:r>
              <a:rPr lang="ja-JP" altLang="en-US" sz="1400" dirty="0" smtClean="0">
                <a:solidFill>
                  <a:schemeClr val="bg1"/>
                </a:solidFill>
              </a:rPr>
              <a:t>　</a:t>
            </a:r>
            <a:r>
              <a:rPr lang="en-US" altLang="ja-JP" sz="1400" dirty="0" smtClean="0">
                <a:solidFill>
                  <a:schemeClr val="bg1"/>
                </a:solidFill>
              </a:rPr>
              <a:t>NO</a:t>
            </a:r>
            <a:r>
              <a:rPr lang="ja-JP" altLang="en-US" sz="1400" dirty="0" smtClean="0">
                <a:solidFill>
                  <a:schemeClr val="bg1"/>
                </a:solidFill>
              </a:rPr>
              <a:t>が言えるよう</a:t>
            </a:r>
            <a:r>
              <a:rPr lang="ja-JP" altLang="en-US" sz="1400" dirty="0" smtClean="0">
                <a:solidFill>
                  <a:schemeClr val="bg1"/>
                </a:solidFill>
              </a:rPr>
              <a:t>に。</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沢山の人が助けてくれるよう</a:t>
            </a:r>
            <a:r>
              <a:rPr lang="ja-JP" altLang="en-US" sz="1400" dirty="0" smtClean="0">
                <a:solidFill>
                  <a:schemeClr val="bg1"/>
                </a:solidFill>
              </a:rPr>
              <a:t>に。</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自分がやらなければいけないことは</a:t>
            </a:r>
            <a:r>
              <a:rPr lang="ja-JP" altLang="en-US" sz="1400" dirty="0" smtClean="0">
                <a:solidFill>
                  <a:schemeClr val="bg1"/>
                </a:solidFill>
              </a:rPr>
              <a:t>激減。</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a:t>
            </a:r>
            <a:r>
              <a:rPr lang="ja-JP" altLang="en-US" sz="1400" b="1" u="sng" dirty="0" smtClean="0">
                <a:solidFill>
                  <a:srgbClr val="FFFF00"/>
                </a:solidFill>
              </a:rPr>
              <a:t>時間も心も余裕</a:t>
            </a:r>
            <a:r>
              <a:rPr lang="ja-JP" altLang="en-US" sz="1400" dirty="0" smtClean="0">
                <a:solidFill>
                  <a:schemeClr val="bg1"/>
                </a:solidFill>
              </a:rPr>
              <a:t>が</a:t>
            </a:r>
            <a:r>
              <a:rPr lang="ja-JP" altLang="en-US" sz="1400" dirty="0" smtClean="0">
                <a:solidFill>
                  <a:schemeClr val="bg1"/>
                </a:solidFill>
              </a:rPr>
              <a:t>でてきました。</a:t>
            </a:r>
            <a:endParaRPr lang="en-US" altLang="ja-JP" sz="1400" dirty="0" smtClean="0">
              <a:solidFill>
                <a:schemeClr val="bg1"/>
              </a:solidFill>
            </a:endParaRPr>
          </a:p>
          <a:p>
            <a:r>
              <a:rPr lang="en-US" altLang="ja-JP" sz="1400" dirty="0">
                <a:solidFill>
                  <a:srgbClr val="FF6699"/>
                </a:solidFill>
              </a:rPr>
              <a:t/>
            </a:r>
            <a:br>
              <a:rPr lang="en-US" altLang="ja-JP" sz="1400" dirty="0">
                <a:solidFill>
                  <a:srgbClr val="FF6699"/>
                </a:solidFill>
              </a:rPr>
            </a:br>
            <a:endParaRPr kumimoji="1" lang="en-US" altLang="ja-JP" sz="1400" dirty="0">
              <a:solidFill>
                <a:schemeClr val="bg1"/>
              </a:solidFill>
            </a:endParaRPr>
          </a:p>
          <a:p>
            <a:r>
              <a:rPr lang="ja-JP" altLang="en-US" sz="1400" dirty="0" smtClean="0">
                <a:solidFill>
                  <a:schemeClr val="bg1"/>
                </a:solidFill>
              </a:rPr>
              <a:t>　</a:t>
            </a:r>
            <a:endParaRPr lang="en-US" altLang="ja-JP" sz="1400" dirty="0" smtClean="0">
              <a:solidFill>
                <a:schemeClr val="bg1"/>
              </a:solidFill>
            </a:endParaRPr>
          </a:p>
          <a:p>
            <a:r>
              <a:rPr lang="ja-JP" altLang="en-US" sz="1400" dirty="0" smtClean="0">
                <a:solidFill>
                  <a:schemeClr val="bg1"/>
                </a:solidFill>
              </a:rPr>
              <a:t>　毎日のスキンシップ</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帰宅時間は分かり次第教えてくれる。</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毎回</a:t>
            </a:r>
            <a:r>
              <a:rPr lang="ja-JP" altLang="en-US" sz="1400" b="1" u="sng" dirty="0" smtClean="0">
                <a:solidFill>
                  <a:srgbClr val="FFFF00"/>
                </a:solidFill>
              </a:rPr>
              <a:t>美味しい＆</a:t>
            </a:r>
            <a:r>
              <a:rPr lang="ja-JP" altLang="en-US" sz="1400" b="1" u="sng" dirty="0" smtClean="0">
                <a:solidFill>
                  <a:srgbClr val="FFFF00"/>
                </a:solidFill>
              </a:rPr>
              <a:t>ありがとう</a:t>
            </a:r>
            <a:r>
              <a:rPr lang="ja-JP" altLang="en-US" sz="1400" dirty="0">
                <a:solidFill>
                  <a:schemeClr val="bg1"/>
                </a:solidFill>
              </a:rPr>
              <a:t>と</a:t>
            </a:r>
            <a:r>
              <a:rPr lang="ja-JP" altLang="en-US" sz="1400" dirty="0" smtClean="0">
                <a:solidFill>
                  <a:schemeClr val="bg1"/>
                </a:solidFill>
              </a:rPr>
              <a:t>言って</a:t>
            </a:r>
            <a:r>
              <a:rPr lang="ja-JP" altLang="en-US" sz="1400" dirty="0" smtClean="0">
                <a:solidFill>
                  <a:schemeClr val="bg1"/>
                </a:solidFill>
              </a:rPr>
              <a:t>くれる</a:t>
            </a:r>
            <a:r>
              <a:rPr lang="ja-JP" altLang="en-US" sz="1400" dirty="0" smtClean="0">
                <a:solidFill>
                  <a:schemeClr val="bg1"/>
                </a:solidFill>
              </a:rPr>
              <a:t>。</a:t>
            </a:r>
            <a:r>
              <a:rPr lang="en-US" altLang="ja-JP" sz="1400" dirty="0" smtClean="0">
                <a:solidFill>
                  <a:schemeClr val="bg1"/>
                </a:solidFill>
              </a:rPr>
              <a:t/>
            </a:r>
            <a:br>
              <a:rPr lang="en-US" altLang="ja-JP" sz="1400" dirty="0" smtClean="0">
                <a:solidFill>
                  <a:schemeClr val="bg1"/>
                </a:solidFill>
              </a:rPr>
            </a:b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イライラするときはあるけれど</a:t>
            </a:r>
            <a:r>
              <a:rPr lang="ja-JP" altLang="en-US" sz="1400" dirty="0" smtClean="0">
                <a:solidFill>
                  <a:schemeClr val="bg1"/>
                </a:solidFill>
              </a:rPr>
              <a:t>、それによって私がダメージを受けているというのが自分</a:t>
            </a:r>
            <a:r>
              <a:rPr lang="ja-JP" altLang="en-US" sz="1400" dirty="0" smtClean="0">
                <a:solidFill>
                  <a:schemeClr val="bg1"/>
                </a:solidFill>
              </a:rPr>
              <a:t>で分かっていて後で</a:t>
            </a:r>
            <a:r>
              <a:rPr lang="en-US" altLang="ja-JP" sz="1400" u="sng" dirty="0" smtClean="0">
                <a:solidFill>
                  <a:srgbClr val="FFFF00"/>
                </a:solidFill>
              </a:rPr>
              <a:t>『</a:t>
            </a:r>
            <a:r>
              <a:rPr lang="ja-JP" altLang="en-US" sz="1400" u="sng" dirty="0" smtClean="0">
                <a:solidFill>
                  <a:srgbClr val="FFFF00"/>
                </a:solidFill>
              </a:rPr>
              <a:t>ごめん</a:t>
            </a:r>
            <a:r>
              <a:rPr lang="en-US" altLang="ja-JP" sz="1400" u="sng" dirty="0" smtClean="0">
                <a:solidFill>
                  <a:srgbClr val="FFFF00"/>
                </a:solidFill>
              </a:rPr>
              <a:t>』</a:t>
            </a:r>
            <a:r>
              <a:rPr lang="ja-JP" altLang="en-US" sz="1400" dirty="0" smtClean="0">
                <a:solidFill>
                  <a:schemeClr val="bg1"/>
                </a:solidFill>
              </a:rPr>
              <a:t>と言って</a:t>
            </a:r>
            <a:r>
              <a:rPr lang="ja-JP" altLang="en-US" sz="1400" dirty="0" smtClean="0">
                <a:solidFill>
                  <a:schemeClr val="bg1"/>
                </a:solidFill>
              </a:rPr>
              <a:t>くれる</a:t>
            </a:r>
            <a:r>
              <a:rPr lang="ja-JP" altLang="en-US" sz="1400" dirty="0" smtClean="0">
                <a:solidFill>
                  <a:schemeClr val="bg1"/>
                </a:solidFill>
              </a:rPr>
              <a:t>。</a:t>
            </a:r>
            <a:r>
              <a:rPr lang="en-US" altLang="ja-JP" sz="1400" dirty="0" smtClean="0">
                <a:solidFill>
                  <a:schemeClr val="bg1"/>
                </a:solidFill>
              </a:rPr>
              <a:t/>
            </a:r>
            <a:br>
              <a:rPr lang="en-US" altLang="ja-JP" sz="1400" dirty="0" smtClean="0">
                <a:solidFill>
                  <a:schemeClr val="bg1"/>
                </a:solidFill>
              </a:rPr>
            </a:br>
            <a:endParaRPr lang="en-US" altLang="ja-JP" sz="1400" dirty="0" smtClean="0">
              <a:solidFill>
                <a:schemeClr val="bg1"/>
              </a:solidFill>
            </a:endParaRPr>
          </a:p>
          <a:p>
            <a:r>
              <a:rPr kumimoji="1" lang="ja-JP" altLang="en-US" sz="1400" dirty="0">
                <a:solidFill>
                  <a:schemeClr val="bg1"/>
                </a:solidFill>
              </a:rPr>
              <a:t>　</a:t>
            </a:r>
            <a:r>
              <a:rPr kumimoji="1" lang="ja-JP" altLang="en-US" sz="1400" dirty="0" smtClean="0">
                <a:solidFill>
                  <a:schemeClr val="bg1"/>
                </a:solidFill>
              </a:rPr>
              <a:t>何かあった時は、こういうことがあって考え事しているから</a:t>
            </a:r>
            <a:r>
              <a:rPr kumimoji="1" lang="ja-JP" altLang="en-US" sz="1400" dirty="0" smtClean="0">
                <a:solidFill>
                  <a:schemeClr val="bg1"/>
                </a:solidFill>
              </a:rPr>
              <a:t>。</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と</a:t>
            </a:r>
            <a:r>
              <a:rPr kumimoji="1" lang="ja-JP" altLang="en-US" sz="1400" u="sng" dirty="0" smtClean="0">
                <a:solidFill>
                  <a:srgbClr val="FFFF00"/>
                </a:solidFill>
              </a:rPr>
              <a:t>状況を</a:t>
            </a:r>
            <a:r>
              <a:rPr kumimoji="1" lang="ja-JP" altLang="en-US" sz="1400" u="sng" dirty="0" smtClean="0">
                <a:solidFill>
                  <a:srgbClr val="FFFF00"/>
                </a:solidFill>
              </a:rPr>
              <a:t>説明</a:t>
            </a:r>
            <a:r>
              <a:rPr kumimoji="1" lang="ja-JP" altLang="en-US" sz="1400" dirty="0" smtClean="0">
                <a:solidFill>
                  <a:schemeClr val="bg1"/>
                </a:solidFill>
              </a:rPr>
              <a:t>してくれる</a:t>
            </a:r>
            <a:r>
              <a:rPr kumimoji="1" lang="ja-JP" altLang="en-US" sz="1400" dirty="0" smtClean="0">
                <a:solidFill>
                  <a:schemeClr val="bg1"/>
                </a:solidFill>
              </a:rPr>
              <a:t>。</a:t>
            </a:r>
            <a:r>
              <a:rPr kumimoji="1" lang="en-US" altLang="ja-JP" sz="1400" dirty="0" smtClean="0">
                <a:solidFill>
                  <a:schemeClr val="bg1"/>
                </a:solidFill>
              </a:rPr>
              <a:t/>
            </a:r>
            <a:br>
              <a:rPr kumimoji="1" lang="en-US" altLang="ja-JP" sz="1400" dirty="0" smtClean="0">
                <a:solidFill>
                  <a:schemeClr val="bg1"/>
                </a:solidFill>
              </a:rPr>
            </a:br>
            <a:endParaRPr kumimoji="1" lang="en-US" altLang="ja-JP" sz="1400" dirty="0" smtClean="0">
              <a:solidFill>
                <a:schemeClr val="bg1"/>
              </a:solidFill>
            </a:endParaRPr>
          </a:p>
          <a:p>
            <a:r>
              <a:rPr lang="ja-JP" altLang="en-US" sz="1400" dirty="0">
                <a:solidFill>
                  <a:schemeClr val="bg1"/>
                </a:solidFill>
              </a:rPr>
              <a:t>　</a:t>
            </a:r>
            <a:r>
              <a:rPr lang="ja-JP" altLang="en-US" sz="1400" dirty="0" smtClean="0">
                <a:solidFill>
                  <a:schemeClr val="bg1"/>
                </a:solidFill>
              </a:rPr>
              <a:t>車運転も頑張って</a:t>
            </a:r>
            <a:r>
              <a:rPr lang="en-US" altLang="ja-JP" sz="1400" dirty="0" smtClean="0">
                <a:solidFill>
                  <a:schemeClr val="bg1"/>
                </a:solidFill>
              </a:rPr>
              <a:t>(</a:t>
            </a:r>
            <a:r>
              <a:rPr lang="ja-JP" altLang="en-US" sz="1400" dirty="0" smtClean="0">
                <a:solidFill>
                  <a:schemeClr val="bg1"/>
                </a:solidFill>
              </a:rPr>
              <a:t>笑</a:t>
            </a:r>
            <a:r>
              <a:rPr lang="en-US" altLang="ja-JP" sz="1400" dirty="0" smtClean="0">
                <a:solidFill>
                  <a:schemeClr val="bg1"/>
                </a:solidFill>
              </a:rPr>
              <a:t>)</a:t>
            </a:r>
            <a:r>
              <a:rPr lang="ja-JP" altLang="en-US" sz="1400" dirty="0" smtClean="0">
                <a:solidFill>
                  <a:schemeClr val="bg1"/>
                </a:solidFill>
              </a:rPr>
              <a:t>穏やかでいてくれる</a:t>
            </a:r>
            <a:r>
              <a:rPr lang="ja-JP" altLang="en-US" sz="1400" dirty="0" smtClean="0">
                <a:solidFill>
                  <a:schemeClr val="bg1"/>
                </a:solidFill>
              </a:rPr>
              <a:t>。</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a:t>
            </a:r>
            <a:r>
              <a:rPr lang="ja-JP" altLang="en-US" sz="1400" dirty="0">
                <a:solidFill>
                  <a:schemeClr val="bg1"/>
                </a:solidFill>
              </a:rPr>
              <a:t>私</a:t>
            </a:r>
            <a:r>
              <a:rPr lang="ja-JP" altLang="en-US" sz="1400" dirty="0" smtClean="0">
                <a:solidFill>
                  <a:schemeClr val="bg1"/>
                </a:solidFill>
              </a:rPr>
              <a:t>の雰囲気で気持ちを</a:t>
            </a:r>
            <a:r>
              <a:rPr lang="ja-JP" altLang="en-US" sz="1400" b="1" dirty="0" smtClean="0">
                <a:solidFill>
                  <a:srgbClr val="FFFF00"/>
                </a:solidFill>
              </a:rPr>
              <a:t>察してくれる</a:t>
            </a:r>
            <a:r>
              <a:rPr lang="ja-JP" altLang="en-US" sz="1400" b="1" dirty="0" smtClean="0">
                <a:solidFill>
                  <a:srgbClr val="FFFF00"/>
                </a:solidFill>
              </a:rPr>
              <a:t>。</a:t>
            </a:r>
            <a:r>
              <a:rPr lang="en-US" altLang="ja-JP" sz="1400" b="1" dirty="0" smtClean="0">
                <a:solidFill>
                  <a:srgbClr val="FFFF00"/>
                </a:solidFill>
              </a:rPr>
              <a:t/>
            </a:r>
            <a:br>
              <a:rPr lang="en-US" altLang="ja-JP" sz="1400" b="1" dirty="0" smtClean="0">
                <a:solidFill>
                  <a:srgbClr val="FFFF00"/>
                </a:solidFill>
              </a:rPr>
            </a:br>
            <a:endParaRPr lang="en-US" altLang="ja-JP" sz="1400" b="1" dirty="0" smtClean="0">
              <a:solidFill>
                <a:srgbClr val="FFFF00"/>
              </a:solidFill>
            </a:endParaRPr>
          </a:p>
          <a:p>
            <a:r>
              <a:rPr kumimoji="1" lang="ja-JP" altLang="en-US" sz="1400" dirty="0">
                <a:solidFill>
                  <a:schemeClr val="bg1"/>
                </a:solidFill>
              </a:rPr>
              <a:t>　</a:t>
            </a:r>
            <a:r>
              <a:rPr kumimoji="1" lang="ja-JP" altLang="en-US" sz="1400" dirty="0" smtClean="0">
                <a:solidFill>
                  <a:schemeClr val="bg1"/>
                </a:solidFill>
              </a:rPr>
              <a:t>お金についても、定期的に不足しているところ必要なものはない</a:t>
            </a:r>
            <a:r>
              <a:rPr kumimoji="1" lang="ja-JP" altLang="en-US" sz="1400" dirty="0" smtClean="0">
                <a:solidFill>
                  <a:schemeClr val="bg1"/>
                </a:solidFill>
              </a:rPr>
              <a:t>か聞いて</a:t>
            </a:r>
            <a:r>
              <a:rPr kumimoji="1" lang="ja-JP" altLang="en-US" sz="1400" dirty="0" smtClean="0">
                <a:solidFill>
                  <a:schemeClr val="bg1"/>
                </a:solidFill>
              </a:rPr>
              <a:t>くれる。</a:t>
            </a:r>
            <a:endParaRPr kumimoji="1" lang="en-US" altLang="ja-JP" sz="1400" dirty="0" smtClean="0">
              <a:solidFill>
                <a:schemeClr val="bg1"/>
              </a:solidFill>
            </a:endParaRPr>
          </a:p>
          <a:p>
            <a:r>
              <a:rPr lang="ja-JP" altLang="en-US" sz="1400" dirty="0">
                <a:solidFill>
                  <a:schemeClr val="bg1"/>
                </a:solidFill>
              </a:rPr>
              <a:t>　私</a:t>
            </a:r>
            <a:r>
              <a:rPr lang="ja-JP" altLang="en-US" sz="1400" dirty="0" smtClean="0">
                <a:solidFill>
                  <a:schemeClr val="bg1"/>
                </a:solidFill>
              </a:rPr>
              <a:t>が、我慢しやすい性格だということを</a:t>
            </a:r>
            <a:r>
              <a:rPr lang="ja-JP" altLang="en-US" sz="1400" b="1" dirty="0" smtClean="0">
                <a:solidFill>
                  <a:srgbClr val="FFFF00"/>
                </a:solidFill>
              </a:rPr>
              <a:t>理解してくれる。</a:t>
            </a:r>
            <a:endParaRPr lang="en-US" altLang="ja-JP" sz="1400" b="1" dirty="0" smtClean="0">
              <a:solidFill>
                <a:srgbClr val="FFFF00"/>
              </a:solidFill>
            </a:endParaRPr>
          </a:p>
          <a:p>
            <a:r>
              <a:rPr kumimoji="1" lang="ja-JP" altLang="en-US" sz="1400" dirty="0">
                <a:solidFill>
                  <a:schemeClr val="bg1"/>
                </a:solidFill>
              </a:rPr>
              <a:t>　</a:t>
            </a:r>
            <a:endParaRPr kumimoji="1" lang="en-US" altLang="ja-JP" sz="1400" dirty="0" smtClean="0">
              <a:solidFill>
                <a:schemeClr val="bg1"/>
              </a:solidFill>
            </a:endParaRPr>
          </a:p>
          <a:p>
            <a:r>
              <a:rPr lang="ja-JP" altLang="en-US" sz="1400" dirty="0">
                <a:solidFill>
                  <a:schemeClr val="bg1"/>
                </a:solidFill>
              </a:rPr>
              <a:t>　</a:t>
            </a:r>
            <a:r>
              <a:rPr lang="en-US" altLang="ja-JP" sz="1400" dirty="0">
                <a:solidFill>
                  <a:schemeClr val="bg1"/>
                </a:solidFill>
              </a:rPr>
              <a:t/>
            </a:r>
            <a:br>
              <a:rPr lang="en-US" altLang="ja-JP" sz="1400" dirty="0">
                <a:solidFill>
                  <a:schemeClr val="bg1"/>
                </a:solidFill>
              </a:rPr>
            </a:br>
            <a:r>
              <a:rPr lang="ja-JP" altLang="en-US" sz="1400" dirty="0" smtClean="0">
                <a:solidFill>
                  <a:schemeClr val="bg1"/>
                </a:solidFill>
              </a:rPr>
              <a:t>　</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a:t>
            </a:r>
            <a:r>
              <a:rPr kumimoji="1" lang="ja-JP" altLang="en-US" sz="1400" dirty="0" smtClean="0">
                <a:solidFill>
                  <a:schemeClr val="bg1"/>
                </a:solidFill>
              </a:rPr>
              <a:t>鬱っぽかった</a:t>
            </a:r>
            <a:r>
              <a:rPr kumimoji="1" lang="ja-JP" altLang="en-US" sz="1400" dirty="0" smtClean="0">
                <a:solidFill>
                  <a:schemeClr val="bg1"/>
                </a:solidFill>
              </a:rPr>
              <a:t>のが治った。</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　心配しすぎていたのが、良くなった。</a:t>
            </a:r>
            <a:r>
              <a:rPr kumimoji="1" lang="en-US" altLang="ja-JP" sz="1400" dirty="0" smtClean="0">
                <a:solidFill>
                  <a:schemeClr val="bg1"/>
                </a:solidFill>
              </a:rPr>
              <a:t/>
            </a:r>
            <a:br>
              <a:rPr kumimoji="1" lang="en-US" altLang="ja-JP" sz="1400" dirty="0" smtClean="0">
                <a:solidFill>
                  <a:schemeClr val="bg1"/>
                </a:solidFill>
              </a:rPr>
            </a:br>
            <a:r>
              <a:rPr kumimoji="1" lang="ja-JP" altLang="en-US" sz="1400" dirty="0" smtClean="0">
                <a:solidFill>
                  <a:schemeClr val="bg1"/>
                </a:solidFill>
              </a:rPr>
              <a:t>　あれこれ口出ししていたのが、ほとんどなくなった。</a:t>
            </a:r>
            <a:endParaRPr kumimoji="1" lang="en-US" altLang="ja-JP" sz="1400" dirty="0" smtClean="0">
              <a:solidFill>
                <a:schemeClr val="bg1"/>
              </a:solidFill>
            </a:endParaRPr>
          </a:p>
          <a:p>
            <a:r>
              <a:rPr lang="ja-JP" altLang="en-US" sz="1400" dirty="0">
                <a:solidFill>
                  <a:schemeClr val="bg1"/>
                </a:solidFill>
              </a:rPr>
              <a:t>　</a:t>
            </a:r>
            <a:r>
              <a:rPr lang="ja-JP" altLang="en-US" sz="1400" dirty="0" smtClean="0">
                <a:solidFill>
                  <a:schemeClr val="bg1"/>
                </a:solidFill>
              </a:rPr>
              <a:t>前より、</a:t>
            </a:r>
            <a:r>
              <a:rPr lang="ja-JP" altLang="en-US" sz="1400" dirty="0" smtClean="0">
                <a:solidFill>
                  <a:srgbClr val="FFFF00"/>
                </a:solidFill>
              </a:rPr>
              <a:t>生きているのが楽しそう</a:t>
            </a:r>
            <a:r>
              <a:rPr lang="ja-JP" altLang="en-US" sz="1400" dirty="0" smtClean="0">
                <a:solidFill>
                  <a:schemeClr val="bg1"/>
                </a:solidFill>
              </a:rPr>
              <a:t>になった。</a:t>
            </a:r>
            <a:endParaRPr lang="en-US" altLang="ja-JP" sz="1400" dirty="0" smtClean="0">
              <a:solidFill>
                <a:schemeClr val="bg1"/>
              </a:solidFill>
            </a:endParaRPr>
          </a:p>
          <a:p>
            <a:endParaRPr kumimoji="1" lang="en-US" altLang="ja-JP" sz="1400" dirty="0">
              <a:solidFill>
                <a:schemeClr val="bg1"/>
              </a:solidFill>
            </a:endParaRPr>
          </a:p>
          <a:p>
            <a:r>
              <a:rPr lang="en-US" altLang="ja-JP" sz="1400" dirty="0" smtClean="0">
                <a:solidFill>
                  <a:schemeClr val="bg1"/>
                </a:solidFill>
              </a:rPr>
              <a:t/>
            </a:r>
            <a:br>
              <a:rPr lang="en-US" altLang="ja-JP" sz="1400" dirty="0" smtClean="0">
                <a:solidFill>
                  <a:schemeClr val="bg1"/>
                </a:solidFill>
              </a:rPr>
            </a:br>
            <a:r>
              <a:rPr kumimoji="1" lang="ja-JP" altLang="en-US" sz="1400" dirty="0">
                <a:solidFill>
                  <a:schemeClr val="bg1"/>
                </a:solidFill>
              </a:rPr>
              <a:t>　</a:t>
            </a:r>
            <a:endParaRPr kumimoji="1" lang="en-US" altLang="ja-JP" sz="1400" dirty="0" smtClean="0">
              <a:solidFill>
                <a:schemeClr val="bg1"/>
              </a:solidFill>
            </a:endParaRPr>
          </a:p>
          <a:p>
            <a:r>
              <a:rPr lang="ja-JP" altLang="en-US" sz="1400" dirty="0">
                <a:solidFill>
                  <a:schemeClr val="bg1"/>
                </a:solidFill>
              </a:rPr>
              <a:t>　</a:t>
            </a:r>
            <a:r>
              <a:rPr kumimoji="1" lang="ja-JP" altLang="en-US" sz="1400" dirty="0" smtClean="0">
                <a:solidFill>
                  <a:schemeClr val="bg1"/>
                </a:solidFill>
              </a:rPr>
              <a:t>私</a:t>
            </a:r>
            <a:r>
              <a:rPr kumimoji="1" lang="ja-JP" altLang="en-US" sz="1400" dirty="0" smtClean="0">
                <a:solidFill>
                  <a:schemeClr val="bg1"/>
                </a:solidFill>
              </a:rPr>
              <a:t>が、やること、私が選ぶものを肯定することが増えた</a:t>
            </a:r>
            <a:r>
              <a:rPr kumimoji="1" lang="ja-JP" altLang="en-US" sz="1400" dirty="0" smtClean="0">
                <a:solidFill>
                  <a:schemeClr val="bg1"/>
                </a:solidFill>
              </a:rPr>
              <a:t>。</a:t>
            </a:r>
            <a:endParaRPr kumimoji="1" lang="en-US" altLang="ja-JP" sz="1400" dirty="0" smtClean="0">
              <a:solidFill>
                <a:schemeClr val="bg1"/>
              </a:solidFill>
            </a:endParaRPr>
          </a:p>
        </p:txBody>
      </p:sp>
      <p:sp>
        <p:nvSpPr>
          <p:cNvPr id="19" name="ホームベース 18"/>
          <p:cNvSpPr/>
          <p:nvPr/>
        </p:nvSpPr>
        <p:spPr>
          <a:xfrm>
            <a:off x="578386" y="4304286"/>
            <a:ext cx="4733828" cy="281629"/>
          </a:xfrm>
          <a:prstGeom prst="homePlat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rPr>
              <a:t>夫婦の問題からひも解く根っこの公式</a:t>
            </a:r>
            <a:endParaRPr kumimoji="1" lang="en-US" altLang="ja-JP" sz="1600" dirty="0" smtClean="0">
              <a:solidFill>
                <a:schemeClr val="bg1"/>
              </a:solidFill>
            </a:endParaRPr>
          </a:p>
        </p:txBody>
      </p:sp>
      <p:pic>
        <p:nvPicPr>
          <p:cNvPr id="4" name="図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4181715" y="33218859"/>
            <a:ext cx="2408518" cy="2419329"/>
          </a:xfrm>
          <a:prstGeom prst="ellipse">
            <a:avLst/>
          </a:prstGeom>
          <a:ln>
            <a:noFill/>
          </a:ln>
          <a:effectLst>
            <a:softEdge rad="112500"/>
          </a:effectLst>
        </p:spPr>
      </p:pic>
      <p:sp>
        <p:nvSpPr>
          <p:cNvPr id="13" name="テキスト ボックス 12"/>
          <p:cNvSpPr txBox="1"/>
          <p:nvPr/>
        </p:nvSpPr>
        <p:spPr>
          <a:xfrm>
            <a:off x="672071" y="26361283"/>
            <a:ext cx="1172932" cy="215444"/>
          </a:xfrm>
          <a:prstGeom prst="rect">
            <a:avLst/>
          </a:prstGeom>
          <a:solidFill>
            <a:srgbClr val="FF6699"/>
          </a:solidFill>
        </p:spPr>
        <p:txBody>
          <a:bodyPr wrap="none" lIns="72000" tIns="0" rIns="72000" bIns="0" rtlCol="0">
            <a:spAutoFit/>
          </a:bodyPr>
          <a:lstStyle/>
          <a:p>
            <a:r>
              <a:rPr kumimoji="1" lang="ja-JP" altLang="en-US" sz="1400" dirty="0" smtClean="0">
                <a:solidFill>
                  <a:schemeClr val="bg1"/>
                </a:solidFill>
              </a:rPr>
              <a:t>夫が変わった</a:t>
            </a:r>
            <a:endParaRPr kumimoji="1" lang="ja-JP" altLang="en-US" sz="1400" dirty="0">
              <a:solidFill>
                <a:schemeClr val="bg1"/>
              </a:solidFill>
            </a:endParaRPr>
          </a:p>
        </p:txBody>
      </p:sp>
      <p:sp>
        <p:nvSpPr>
          <p:cNvPr id="20" name="テキスト ボックス 19"/>
          <p:cNvSpPr txBox="1"/>
          <p:nvPr/>
        </p:nvSpPr>
        <p:spPr>
          <a:xfrm>
            <a:off x="672071" y="30150055"/>
            <a:ext cx="1172932" cy="215444"/>
          </a:xfrm>
          <a:prstGeom prst="rect">
            <a:avLst/>
          </a:prstGeom>
          <a:solidFill>
            <a:srgbClr val="FF6699"/>
          </a:solidFill>
        </p:spPr>
        <p:txBody>
          <a:bodyPr wrap="none" lIns="72000" tIns="0" rIns="72000" bIns="0" rtlCol="0">
            <a:spAutoFit/>
          </a:bodyPr>
          <a:lstStyle/>
          <a:p>
            <a:r>
              <a:rPr lang="ja-JP" altLang="en-US" sz="1400" dirty="0">
                <a:solidFill>
                  <a:schemeClr val="bg1"/>
                </a:solidFill>
              </a:rPr>
              <a:t>母</a:t>
            </a:r>
            <a:r>
              <a:rPr kumimoji="1" lang="ja-JP" altLang="en-US" sz="1400" dirty="0" smtClean="0">
                <a:solidFill>
                  <a:schemeClr val="bg1"/>
                </a:solidFill>
              </a:rPr>
              <a:t>が変わった</a:t>
            </a:r>
            <a:endParaRPr kumimoji="1" lang="ja-JP" altLang="en-US" sz="1400" dirty="0">
              <a:solidFill>
                <a:schemeClr val="bg1"/>
              </a:solidFill>
            </a:endParaRPr>
          </a:p>
        </p:txBody>
      </p:sp>
      <p:sp>
        <p:nvSpPr>
          <p:cNvPr id="21" name="テキスト ボックス 20"/>
          <p:cNvSpPr txBox="1"/>
          <p:nvPr/>
        </p:nvSpPr>
        <p:spPr>
          <a:xfrm>
            <a:off x="672071" y="31579107"/>
            <a:ext cx="1172932" cy="215444"/>
          </a:xfrm>
          <a:prstGeom prst="rect">
            <a:avLst/>
          </a:prstGeom>
          <a:solidFill>
            <a:srgbClr val="FF6699"/>
          </a:solidFill>
        </p:spPr>
        <p:txBody>
          <a:bodyPr wrap="none" lIns="72000" tIns="0" rIns="72000" bIns="0" rtlCol="0">
            <a:spAutoFit/>
          </a:bodyPr>
          <a:lstStyle/>
          <a:p>
            <a:r>
              <a:rPr lang="ja-JP" altLang="en-US" sz="1400" dirty="0" smtClean="0">
                <a:solidFill>
                  <a:schemeClr val="bg1"/>
                </a:solidFill>
              </a:rPr>
              <a:t>父</a:t>
            </a:r>
            <a:r>
              <a:rPr kumimoji="1" lang="ja-JP" altLang="en-US" sz="1400" dirty="0" smtClean="0">
                <a:solidFill>
                  <a:schemeClr val="bg1"/>
                </a:solidFill>
              </a:rPr>
              <a:t>が変わった</a:t>
            </a:r>
            <a:endParaRPr kumimoji="1" lang="ja-JP" altLang="en-US" sz="1400" dirty="0">
              <a:solidFill>
                <a:schemeClr val="bg1"/>
              </a:solidFill>
            </a:endParaRPr>
          </a:p>
        </p:txBody>
      </p:sp>
      <p:pic>
        <p:nvPicPr>
          <p:cNvPr id="22" name="図 21"/>
          <p:cNvPicPr>
            <a:picLocks noChangeAspect="1"/>
          </p:cNvPicPr>
          <p:nvPr/>
        </p:nvPicPr>
        <p:blipFill rotWithShape="1">
          <a:blip r:embed="rId5">
            <a:extLst>
              <a:ext uri="{28A0092B-C50C-407E-A947-70E740481C1C}">
                <a14:useLocalDpi xmlns:a14="http://schemas.microsoft.com/office/drawing/2010/main" val="0"/>
              </a:ext>
            </a:extLst>
          </a:blip>
          <a:srcRect b="22416"/>
          <a:stretch/>
        </p:blipFill>
        <p:spPr>
          <a:xfrm>
            <a:off x="4181715" y="25672369"/>
            <a:ext cx="2226385" cy="1808717"/>
          </a:xfrm>
          <a:prstGeom prst="rect">
            <a:avLst/>
          </a:prstGeom>
        </p:spPr>
      </p:pic>
      <p:sp>
        <p:nvSpPr>
          <p:cNvPr id="24" name="角丸四角形吹き出し 23"/>
          <p:cNvSpPr/>
          <p:nvPr/>
        </p:nvSpPr>
        <p:spPr>
          <a:xfrm>
            <a:off x="1176105" y="33162685"/>
            <a:ext cx="3004765" cy="1425817"/>
          </a:xfrm>
          <a:prstGeom prst="wedgeRoundRectCallout">
            <a:avLst>
              <a:gd name="adj1" fmla="val 60540"/>
              <a:gd name="adj2" fmla="val 43699"/>
              <a:gd name="adj3" fmla="val 16667"/>
            </a:avLst>
          </a:prstGeom>
          <a:solidFill>
            <a:srgbClr val="FCFCF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33CCCC"/>
                </a:solidFill>
              </a:rPr>
              <a:t>私自身の変化も</a:t>
            </a:r>
            <a:r>
              <a:rPr kumimoji="1" lang="en-US" altLang="ja-JP" dirty="0" smtClean="0">
                <a:solidFill>
                  <a:srgbClr val="33CCCC"/>
                </a:solidFill>
              </a:rPr>
              <a:t/>
            </a:r>
            <a:br>
              <a:rPr kumimoji="1" lang="en-US" altLang="ja-JP" dirty="0" smtClean="0">
                <a:solidFill>
                  <a:srgbClr val="33CCCC"/>
                </a:solidFill>
              </a:rPr>
            </a:br>
            <a:r>
              <a:rPr kumimoji="1" lang="ja-JP" altLang="en-US" dirty="0" smtClean="0">
                <a:solidFill>
                  <a:srgbClr val="33CCCC"/>
                </a:solidFill>
              </a:rPr>
              <a:t>大きかったですが、</a:t>
            </a:r>
            <a:r>
              <a:rPr kumimoji="1" lang="en-US" altLang="ja-JP" dirty="0" smtClean="0">
                <a:solidFill>
                  <a:srgbClr val="33CCCC"/>
                </a:solidFill>
              </a:rPr>
              <a:t/>
            </a:r>
            <a:br>
              <a:rPr kumimoji="1" lang="en-US" altLang="ja-JP" dirty="0" smtClean="0">
                <a:solidFill>
                  <a:srgbClr val="33CCCC"/>
                </a:solidFill>
              </a:rPr>
            </a:br>
            <a:r>
              <a:rPr kumimoji="1" lang="ja-JP" altLang="en-US" dirty="0" smtClean="0">
                <a:solidFill>
                  <a:srgbClr val="33CCCC"/>
                </a:solidFill>
              </a:rPr>
              <a:t>夫と母が変化</a:t>
            </a:r>
            <a:r>
              <a:rPr lang="ja-JP" altLang="en-US" dirty="0" smtClean="0">
                <a:solidFill>
                  <a:srgbClr val="33CCCC"/>
                </a:solidFill>
              </a:rPr>
              <a:t>したこと</a:t>
            </a:r>
            <a:r>
              <a:rPr lang="ja-JP" altLang="en-US" dirty="0">
                <a:solidFill>
                  <a:srgbClr val="33CCCC"/>
                </a:solidFill>
              </a:rPr>
              <a:t>に</a:t>
            </a:r>
            <a:r>
              <a:rPr kumimoji="1" lang="en-US" altLang="ja-JP" dirty="0" smtClean="0">
                <a:solidFill>
                  <a:srgbClr val="33CCCC"/>
                </a:solidFill>
              </a:rPr>
              <a:t/>
            </a:r>
            <a:br>
              <a:rPr kumimoji="1" lang="en-US" altLang="ja-JP" dirty="0" smtClean="0">
                <a:solidFill>
                  <a:srgbClr val="33CCCC"/>
                </a:solidFill>
              </a:rPr>
            </a:br>
            <a:r>
              <a:rPr kumimoji="1" lang="ja-JP" altLang="en-US" dirty="0" smtClean="0">
                <a:solidFill>
                  <a:srgbClr val="33CCCC"/>
                </a:solidFill>
              </a:rPr>
              <a:t>驚きました！！</a:t>
            </a:r>
            <a:endParaRPr kumimoji="1" lang="ja-JP" altLang="en-US" dirty="0">
              <a:solidFill>
                <a:srgbClr val="33CCCC"/>
              </a:solidFill>
            </a:endParaRPr>
          </a:p>
        </p:txBody>
      </p:sp>
      <p:sp>
        <p:nvSpPr>
          <p:cNvPr id="26" name="テキスト ボックス 25"/>
          <p:cNvSpPr txBox="1"/>
          <p:nvPr/>
        </p:nvSpPr>
        <p:spPr>
          <a:xfrm>
            <a:off x="5560337" y="36038473"/>
            <a:ext cx="1297663" cy="276999"/>
          </a:xfrm>
          <a:prstGeom prst="rect">
            <a:avLst/>
          </a:prstGeom>
          <a:noFill/>
        </p:spPr>
        <p:txBody>
          <a:bodyPr wrap="none" rtlCol="0">
            <a:spAutoFit/>
          </a:bodyPr>
          <a:lstStyle/>
          <a:p>
            <a:r>
              <a:rPr lang="en-US" altLang="ja-JP" sz="1200" dirty="0" smtClean="0"/>
              <a:t>by  design</a:t>
            </a:r>
            <a:r>
              <a:rPr lang="ja-JP" altLang="en-US" sz="1200" dirty="0" smtClean="0"/>
              <a:t> </a:t>
            </a:r>
            <a:r>
              <a:rPr lang="en-US" altLang="ja-JP" sz="1200" dirty="0" smtClean="0"/>
              <a:t>my</a:t>
            </a:r>
            <a:r>
              <a:rPr lang="ja-JP" altLang="en-US" sz="1200" dirty="0"/>
              <a:t> </a:t>
            </a:r>
            <a:r>
              <a:rPr lang="en-US" altLang="ja-JP" sz="1200" dirty="0" smtClean="0"/>
              <a:t>life.</a:t>
            </a:r>
            <a:endParaRPr kumimoji="1" lang="ja-JP" altLang="en-US" sz="1200" dirty="0"/>
          </a:p>
        </p:txBody>
      </p:sp>
    </p:spTree>
    <p:extLst>
      <p:ext uri="{BB962C8B-B14F-4D97-AF65-F5344CB8AC3E}">
        <p14:creationId xmlns:p14="http://schemas.microsoft.com/office/powerpoint/2010/main" val="1337413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3CCCC"/>
        </a:solidFill>
        <a:effectLst/>
      </p:bgPr>
    </p:bg>
    <p:spTree>
      <p:nvGrpSpPr>
        <p:cNvPr id="1" name=""/>
        <p:cNvGrpSpPr/>
        <p:nvPr/>
      </p:nvGrpSpPr>
      <p:grpSpPr>
        <a:xfrm>
          <a:off x="0" y="0"/>
          <a:ext cx="0" cy="0"/>
          <a:chOff x="0" y="0"/>
          <a:chExt cx="0" cy="0"/>
        </a:xfrm>
      </p:grpSpPr>
      <p:cxnSp>
        <p:nvCxnSpPr>
          <p:cNvPr id="6" name="直線コネクタ 5"/>
          <p:cNvCxnSpPr/>
          <p:nvPr/>
        </p:nvCxnSpPr>
        <p:spPr>
          <a:xfrm flipH="1">
            <a:off x="320040" y="411480"/>
            <a:ext cx="45720" cy="35626993"/>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578706" y="4067680"/>
            <a:ext cx="5829714" cy="6771084"/>
          </a:xfrm>
          <a:prstGeom prst="rect">
            <a:avLst/>
          </a:prstGeom>
          <a:noFill/>
        </p:spPr>
        <p:txBody>
          <a:bodyPr wrap="square" rtlCol="0">
            <a:spAutoFit/>
          </a:bodyPr>
          <a:lstStyle/>
          <a:p>
            <a:r>
              <a:rPr lang="ja-JP" altLang="en-US" sz="1400" b="1" dirty="0" smtClean="0">
                <a:solidFill>
                  <a:schemeClr val="bg1"/>
                </a:solidFill>
              </a:rPr>
              <a:t>　今まで、いろいろ学んだり、試してみたりしたけれど、また何か似た様な事</a:t>
            </a:r>
            <a:endParaRPr lang="en-US" altLang="ja-JP" sz="1400" b="1" dirty="0" smtClean="0">
              <a:solidFill>
                <a:schemeClr val="bg1"/>
              </a:solidFill>
            </a:endParaRPr>
          </a:p>
          <a:p>
            <a:r>
              <a:rPr lang="ja-JP" altLang="en-US" sz="1400" b="1" dirty="0" smtClean="0">
                <a:solidFill>
                  <a:schemeClr val="bg1"/>
                </a:solidFill>
              </a:rPr>
              <a:t>で、悩んだり、行動が止まってしまったりしていたのですが、</a:t>
            </a:r>
            <a:endParaRPr lang="en-US" altLang="ja-JP" sz="1400" b="1" dirty="0" smtClean="0">
              <a:solidFill>
                <a:schemeClr val="bg1"/>
              </a:solidFill>
            </a:endParaRPr>
          </a:p>
          <a:p>
            <a:endParaRPr lang="en-US" altLang="ja-JP" sz="1400" b="1" dirty="0">
              <a:solidFill>
                <a:schemeClr val="bg1"/>
              </a:solidFill>
            </a:endParaRPr>
          </a:p>
          <a:p>
            <a:r>
              <a:rPr lang="ja-JP" altLang="en-US" sz="1400" b="1" dirty="0" smtClean="0">
                <a:solidFill>
                  <a:schemeClr val="bg1"/>
                </a:solidFill>
              </a:rPr>
              <a:t>　それは</a:t>
            </a:r>
            <a:r>
              <a:rPr lang="ja-JP" altLang="en-US" sz="1400" b="1" u="sng" dirty="0" smtClean="0">
                <a:solidFill>
                  <a:srgbClr val="FFFF00"/>
                </a:solidFill>
              </a:rPr>
              <a:t>「根っこ」</a:t>
            </a:r>
            <a:r>
              <a:rPr lang="ja-JP" altLang="en-US" sz="1400" b="1" u="sng" dirty="0" smtClean="0">
                <a:solidFill>
                  <a:srgbClr val="FFFF00"/>
                </a:solidFill>
              </a:rPr>
              <a:t>が変わっていなかった</a:t>
            </a:r>
            <a:r>
              <a:rPr lang="ja-JP" altLang="en-US" sz="1400" b="1" dirty="0" smtClean="0">
                <a:solidFill>
                  <a:schemeClr val="bg1"/>
                </a:solidFill>
              </a:rPr>
              <a:t>からでした。</a:t>
            </a:r>
            <a:endParaRPr lang="en-US" altLang="ja-JP" sz="1400" b="1" dirty="0" smtClean="0">
              <a:solidFill>
                <a:schemeClr val="bg1"/>
              </a:solidFill>
            </a:endParaRPr>
          </a:p>
          <a:p>
            <a:endParaRPr lang="en-US" altLang="ja-JP" sz="1400" b="1" dirty="0">
              <a:solidFill>
                <a:schemeClr val="bg1"/>
              </a:solidFill>
            </a:endParaRPr>
          </a:p>
          <a:p>
            <a:r>
              <a:rPr lang="ja-JP" altLang="en-US" sz="1400" b="1" dirty="0" smtClean="0">
                <a:solidFill>
                  <a:schemeClr val="bg1"/>
                </a:solidFill>
              </a:rPr>
              <a:t>　自分の思考って、沢山あるそうなんですが、</a:t>
            </a:r>
            <a:endParaRPr lang="en-US" altLang="ja-JP" sz="1400" b="1" dirty="0" smtClean="0">
              <a:solidFill>
                <a:schemeClr val="bg1"/>
              </a:solidFill>
            </a:endParaRPr>
          </a:p>
          <a:p>
            <a:r>
              <a:rPr lang="ja-JP" altLang="en-US" sz="1400" b="1" dirty="0" smtClean="0">
                <a:solidFill>
                  <a:schemeClr val="bg1"/>
                </a:solidFill>
              </a:rPr>
              <a:t>例えば</a:t>
            </a:r>
            <a:r>
              <a:rPr lang="ja-JP" altLang="en-US" sz="1400" b="1" dirty="0">
                <a:solidFill>
                  <a:schemeClr val="bg1"/>
                </a:solidFill>
              </a:rPr>
              <a:t>、</a:t>
            </a:r>
            <a:endParaRPr lang="en-US" altLang="ja-JP" sz="1400" b="1" dirty="0" smtClean="0">
              <a:solidFill>
                <a:schemeClr val="bg1"/>
              </a:solidFill>
            </a:endParaRPr>
          </a:p>
          <a:p>
            <a:r>
              <a:rPr lang="ja-JP" altLang="en-US" sz="1400" b="1" dirty="0" smtClean="0">
                <a:solidFill>
                  <a:schemeClr val="bg1"/>
                </a:solidFill>
              </a:rPr>
              <a:t>「自分が苦労する思考」</a:t>
            </a:r>
            <a:endParaRPr lang="en-US" altLang="ja-JP" sz="1400" b="1" dirty="0" smtClean="0">
              <a:solidFill>
                <a:schemeClr val="bg1"/>
              </a:solidFill>
            </a:endParaRPr>
          </a:p>
          <a:p>
            <a:r>
              <a:rPr lang="ja-JP" altLang="en-US" sz="1400" b="1" dirty="0" smtClean="0">
                <a:solidFill>
                  <a:schemeClr val="bg1"/>
                </a:solidFill>
              </a:rPr>
              <a:t>「自分が頑張らなければならない思考」</a:t>
            </a:r>
            <a:endParaRPr lang="en-US" altLang="ja-JP" sz="1400" b="1" dirty="0" smtClean="0">
              <a:solidFill>
                <a:schemeClr val="bg1"/>
              </a:solidFill>
            </a:endParaRPr>
          </a:p>
          <a:p>
            <a:r>
              <a:rPr lang="ja-JP" altLang="en-US" sz="1400" b="1" dirty="0" smtClean="0">
                <a:solidFill>
                  <a:schemeClr val="bg1"/>
                </a:solidFill>
              </a:rPr>
              <a:t>「自分が我慢しなければならない思考」</a:t>
            </a:r>
            <a:endParaRPr lang="en-US" altLang="ja-JP" sz="1400" b="1" dirty="0" smtClean="0">
              <a:solidFill>
                <a:schemeClr val="bg1"/>
              </a:solidFill>
            </a:endParaRPr>
          </a:p>
          <a:p>
            <a:r>
              <a:rPr lang="ja-JP" altLang="en-US" sz="1400" b="1" dirty="0" smtClean="0">
                <a:solidFill>
                  <a:schemeClr val="bg1"/>
                </a:solidFill>
              </a:rPr>
              <a:t>「自分がマウントされる思考」</a:t>
            </a:r>
            <a:endParaRPr lang="en-US" altLang="ja-JP" sz="1400" b="1" dirty="0" smtClean="0">
              <a:solidFill>
                <a:schemeClr val="bg1"/>
              </a:solidFill>
            </a:endParaRPr>
          </a:p>
          <a:p>
            <a:r>
              <a:rPr lang="ja-JP" altLang="en-US" sz="1400" b="1" dirty="0" smtClean="0">
                <a:solidFill>
                  <a:schemeClr val="bg1"/>
                </a:solidFill>
              </a:rPr>
              <a:t>「自分が稼がなくてはいけない思考」</a:t>
            </a:r>
            <a:endParaRPr lang="en-US" altLang="ja-JP" sz="1400" b="1" dirty="0" smtClean="0">
              <a:solidFill>
                <a:schemeClr val="bg1"/>
              </a:solidFill>
            </a:endParaRPr>
          </a:p>
          <a:p>
            <a:r>
              <a:rPr lang="ja-JP" altLang="en-US" sz="1400" b="1" dirty="0" smtClean="0">
                <a:solidFill>
                  <a:schemeClr val="bg1"/>
                </a:solidFill>
              </a:rPr>
              <a:t>「自分が甘えてはいけない思考」</a:t>
            </a:r>
            <a:endParaRPr lang="en-US" altLang="ja-JP" sz="1400" b="1" dirty="0" smtClean="0">
              <a:solidFill>
                <a:schemeClr val="bg1"/>
              </a:solidFill>
            </a:endParaRPr>
          </a:p>
          <a:p>
            <a:r>
              <a:rPr lang="ja-JP" altLang="en-US" sz="1400" b="1" dirty="0" smtClean="0">
                <a:solidFill>
                  <a:schemeClr val="bg1"/>
                </a:solidFill>
              </a:rPr>
              <a:t>「自分が頼ってはいけない思考」</a:t>
            </a:r>
            <a:endParaRPr lang="en-US" altLang="ja-JP" sz="1400" b="1" dirty="0" smtClean="0">
              <a:solidFill>
                <a:schemeClr val="bg1"/>
              </a:solidFill>
            </a:endParaRPr>
          </a:p>
          <a:p>
            <a:r>
              <a:rPr lang="ja-JP" altLang="en-US" sz="1400" b="1" dirty="0" smtClean="0">
                <a:solidFill>
                  <a:schemeClr val="bg1"/>
                </a:solidFill>
              </a:rPr>
              <a:t>「自分が強くなくてはいけない思考」</a:t>
            </a:r>
            <a:endParaRPr lang="en-US" altLang="ja-JP" sz="1400" b="1" dirty="0" smtClean="0">
              <a:solidFill>
                <a:schemeClr val="bg1"/>
              </a:solidFill>
            </a:endParaRPr>
          </a:p>
          <a:p>
            <a:endParaRPr lang="en-US" altLang="ja-JP" sz="1400" b="1" dirty="0">
              <a:solidFill>
                <a:schemeClr val="bg1"/>
              </a:solidFill>
            </a:endParaRPr>
          </a:p>
          <a:p>
            <a:r>
              <a:rPr lang="ja-JP" altLang="en-US" sz="1400" b="1" dirty="0" smtClean="0">
                <a:solidFill>
                  <a:schemeClr val="bg1"/>
                </a:solidFill>
              </a:rPr>
              <a:t>などなど、これらが現実を作っていて、</a:t>
            </a:r>
            <a:r>
              <a:rPr lang="en-US" altLang="ja-JP" sz="1400" b="1" dirty="0" smtClean="0">
                <a:solidFill>
                  <a:schemeClr val="bg1"/>
                </a:solidFill>
              </a:rPr>
              <a:t/>
            </a:r>
            <a:br>
              <a:rPr lang="en-US" altLang="ja-JP" sz="1400" b="1" dirty="0" smtClean="0">
                <a:solidFill>
                  <a:schemeClr val="bg1"/>
                </a:solidFill>
              </a:rPr>
            </a:br>
            <a:r>
              <a:rPr lang="ja-JP" altLang="en-US" sz="1400" b="1" dirty="0" smtClean="0">
                <a:solidFill>
                  <a:schemeClr val="bg1"/>
                </a:solidFill>
              </a:rPr>
              <a:t>▶夫がきつかったり、自分でやれるでしょ。と、放置されたり、</a:t>
            </a:r>
            <a:endParaRPr lang="en-US" altLang="ja-JP" sz="1400" b="1" dirty="0" smtClean="0">
              <a:solidFill>
                <a:schemeClr val="bg1"/>
              </a:solidFill>
            </a:endParaRPr>
          </a:p>
          <a:p>
            <a:r>
              <a:rPr lang="ja-JP" altLang="en-US" sz="1400" b="1" dirty="0" smtClean="0">
                <a:solidFill>
                  <a:schemeClr val="bg1"/>
                </a:solidFill>
              </a:rPr>
              <a:t>▶罵られたり</a:t>
            </a:r>
            <a:endParaRPr lang="en-US" altLang="ja-JP" sz="1400" b="1" dirty="0" smtClean="0">
              <a:solidFill>
                <a:schemeClr val="bg1"/>
              </a:solidFill>
            </a:endParaRPr>
          </a:p>
          <a:p>
            <a:r>
              <a:rPr lang="ja-JP" altLang="en-US" sz="1400" b="1" dirty="0" smtClean="0">
                <a:solidFill>
                  <a:schemeClr val="bg1"/>
                </a:solidFill>
              </a:rPr>
              <a:t>▶イライラされたり</a:t>
            </a:r>
            <a:endParaRPr lang="en-US" altLang="ja-JP" sz="1400" b="1" dirty="0" smtClean="0">
              <a:solidFill>
                <a:schemeClr val="bg1"/>
              </a:solidFill>
            </a:endParaRPr>
          </a:p>
          <a:p>
            <a:r>
              <a:rPr lang="ja-JP" altLang="en-US" sz="1400" b="1" dirty="0" smtClean="0">
                <a:solidFill>
                  <a:schemeClr val="bg1"/>
                </a:solidFill>
              </a:rPr>
              <a:t>▶お金くれなかったり</a:t>
            </a:r>
            <a:endParaRPr lang="en-US" altLang="ja-JP" sz="1400" b="1" dirty="0" smtClean="0">
              <a:solidFill>
                <a:schemeClr val="bg1"/>
              </a:solidFill>
            </a:endParaRPr>
          </a:p>
          <a:p>
            <a:r>
              <a:rPr lang="ja-JP" altLang="en-US" sz="1400" b="1" dirty="0" smtClean="0">
                <a:solidFill>
                  <a:schemeClr val="bg1"/>
                </a:solidFill>
              </a:rPr>
              <a:t>▶関心を持たれなかったり</a:t>
            </a:r>
            <a:endParaRPr lang="en-US" altLang="ja-JP" sz="1400" b="1" dirty="0" smtClean="0">
              <a:solidFill>
                <a:schemeClr val="bg1"/>
              </a:solidFill>
            </a:endParaRPr>
          </a:p>
          <a:p>
            <a:endParaRPr lang="en-US" altLang="ja-JP" sz="1400" b="1" dirty="0">
              <a:solidFill>
                <a:schemeClr val="bg1"/>
              </a:solidFill>
            </a:endParaRPr>
          </a:p>
          <a:p>
            <a:r>
              <a:rPr lang="ja-JP" altLang="en-US" sz="1400" b="1" dirty="0" smtClean="0">
                <a:solidFill>
                  <a:schemeClr val="bg1"/>
                </a:solidFill>
              </a:rPr>
              <a:t>これらの大元。</a:t>
            </a:r>
            <a:r>
              <a:rPr lang="ja-JP" altLang="en-US" sz="1400" u="sng" dirty="0" smtClean="0">
                <a:solidFill>
                  <a:srgbClr val="FFFF00"/>
                </a:solidFill>
              </a:rPr>
              <a:t>このほとんどが出来上がった大元</a:t>
            </a:r>
            <a:r>
              <a:rPr lang="ja-JP" altLang="en-US" sz="1400" u="sng" dirty="0" smtClean="0">
                <a:solidFill>
                  <a:srgbClr val="FFFF00"/>
                </a:solidFill>
              </a:rPr>
              <a:t>が</a:t>
            </a:r>
            <a:r>
              <a:rPr lang="en-US" altLang="ja-JP" sz="1400" u="sng" dirty="0" smtClean="0">
                <a:solidFill>
                  <a:srgbClr val="FFFF00"/>
                </a:solidFill>
              </a:rPr>
              <a:t>『</a:t>
            </a:r>
            <a:r>
              <a:rPr lang="ja-JP" altLang="en-US" sz="1400" u="sng" dirty="0" smtClean="0">
                <a:solidFill>
                  <a:srgbClr val="FFFF00"/>
                </a:solidFill>
              </a:rPr>
              <a:t>根っこの思考</a:t>
            </a:r>
            <a:r>
              <a:rPr lang="en-US" altLang="ja-JP" sz="1400" u="sng" dirty="0" smtClean="0">
                <a:solidFill>
                  <a:srgbClr val="FFFF00"/>
                </a:solidFill>
              </a:rPr>
              <a:t>』</a:t>
            </a:r>
            <a:r>
              <a:rPr lang="ja-JP" altLang="en-US" sz="1400" b="1" dirty="0" err="1" smtClean="0">
                <a:solidFill>
                  <a:schemeClr val="bg1"/>
                </a:solidFill>
              </a:rPr>
              <a:t>。</a:t>
            </a:r>
            <a:endParaRPr lang="en-US" altLang="ja-JP" sz="1400" b="1" dirty="0" smtClean="0">
              <a:solidFill>
                <a:schemeClr val="bg1"/>
              </a:solidFill>
            </a:endParaRPr>
          </a:p>
          <a:p>
            <a:endParaRPr lang="en-US" altLang="ja-JP" sz="1400" b="1" dirty="0">
              <a:solidFill>
                <a:schemeClr val="bg1"/>
              </a:solidFill>
            </a:endParaRPr>
          </a:p>
          <a:p>
            <a:r>
              <a:rPr lang="ja-JP" altLang="en-US" sz="1400" b="1" dirty="0" smtClean="0">
                <a:solidFill>
                  <a:schemeClr val="bg1"/>
                </a:solidFill>
              </a:rPr>
              <a:t>これに気付くことができたのが、一番大きかったです。</a:t>
            </a:r>
            <a:endParaRPr lang="en-US" altLang="ja-JP" sz="1400" b="1" dirty="0" smtClean="0">
              <a:solidFill>
                <a:schemeClr val="bg1"/>
              </a:solidFill>
            </a:endParaRPr>
          </a:p>
          <a:p>
            <a:endParaRPr lang="en-US" altLang="ja-JP" sz="1400" b="1" dirty="0">
              <a:solidFill>
                <a:schemeClr val="bg1"/>
              </a:solidFill>
            </a:endParaRPr>
          </a:p>
          <a:p>
            <a:r>
              <a:rPr lang="ja-JP" altLang="en-US" sz="1400" b="1" dirty="0" smtClean="0">
                <a:solidFill>
                  <a:schemeClr val="bg1"/>
                </a:solidFill>
              </a:rPr>
              <a:t>気づいたら、すぐに変わるというわけではありませんが、</a:t>
            </a:r>
            <a:endParaRPr lang="en-US" altLang="ja-JP" sz="1400" b="1" dirty="0" smtClean="0">
              <a:solidFill>
                <a:schemeClr val="bg1"/>
              </a:solidFill>
            </a:endParaRPr>
          </a:p>
          <a:p>
            <a:r>
              <a:rPr lang="ja-JP" altLang="en-US" sz="1400" u="sng" dirty="0" smtClean="0">
                <a:solidFill>
                  <a:srgbClr val="FFFF00"/>
                </a:solidFill>
              </a:rPr>
              <a:t>あの時</a:t>
            </a:r>
            <a:r>
              <a:rPr lang="ja-JP" altLang="en-US" sz="1400" u="sng" dirty="0">
                <a:solidFill>
                  <a:srgbClr val="FFFF00"/>
                </a:solidFill>
              </a:rPr>
              <a:t>気</a:t>
            </a:r>
            <a:r>
              <a:rPr lang="ja-JP" altLang="en-US" sz="1400" u="sng" dirty="0" smtClean="0">
                <a:solidFill>
                  <a:srgbClr val="FFFF00"/>
                </a:solidFill>
              </a:rPr>
              <a:t>づいていなかったら、間違いなく今も同じことで悩んでいた</a:t>
            </a:r>
            <a:r>
              <a:rPr lang="ja-JP" altLang="en-US" sz="1400" b="1" dirty="0" smtClean="0">
                <a:solidFill>
                  <a:schemeClr val="bg1"/>
                </a:solidFill>
              </a:rPr>
              <a:t>と</a:t>
            </a:r>
            <a:endParaRPr lang="en-US" altLang="ja-JP" sz="1400" b="1" dirty="0" smtClean="0">
              <a:solidFill>
                <a:schemeClr val="bg1"/>
              </a:solidFill>
            </a:endParaRPr>
          </a:p>
          <a:p>
            <a:r>
              <a:rPr lang="ja-JP" altLang="en-US" sz="1400" b="1" dirty="0" smtClean="0">
                <a:solidFill>
                  <a:schemeClr val="bg1"/>
                </a:solidFill>
              </a:rPr>
              <a:t>思います。</a:t>
            </a:r>
            <a:endParaRPr lang="en-US" altLang="ja-JP" sz="1400" b="1" dirty="0" smtClean="0">
              <a:solidFill>
                <a:schemeClr val="bg1"/>
              </a:solidFill>
            </a:endParaRPr>
          </a:p>
        </p:txBody>
      </p:sp>
      <p:sp>
        <p:nvSpPr>
          <p:cNvPr id="12" name="ホームベース 11"/>
          <p:cNvSpPr/>
          <p:nvPr/>
        </p:nvSpPr>
        <p:spPr>
          <a:xfrm>
            <a:off x="565154" y="12960927"/>
            <a:ext cx="3383280" cy="202859"/>
          </a:xfrm>
          <a:prstGeom prst="homePlat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t>その大元はどうやって見つけるの？</a:t>
            </a:r>
            <a:endParaRPr kumimoji="1" lang="en-US" altLang="ja-JP" sz="1600" dirty="0" smtClean="0"/>
          </a:p>
        </p:txBody>
      </p:sp>
      <p:pic>
        <p:nvPicPr>
          <p:cNvPr id="19" name="図 18"/>
          <p:cNvPicPr>
            <a:picLocks noChangeAspect="1"/>
          </p:cNvPicPr>
          <p:nvPr/>
        </p:nvPicPr>
        <p:blipFill rotWithShape="1">
          <a:blip r:embed="rId3" cstate="print">
            <a:extLst>
              <a:ext uri="{28A0092B-C50C-407E-A947-70E740481C1C}">
                <a14:useLocalDpi xmlns:a14="http://schemas.microsoft.com/office/drawing/2010/main" val="0"/>
              </a:ext>
            </a:extLst>
          </a:blip>
          <a:srcRect l="6268" t="14217" r="8801" b="-2225"/>
          <a:stretch/>
        </p:blipFill>
        <p:spPr>
          <a:xfrm>
            <a:off x="4693428" y="33843587"/>
            <a:ext cx="2025974" cy="2099373"/>
          </a:xfrm>
          <a:prstGeom prst="ellipse">
            <a:avLst/>
          </a:prstGeom>
          <a:ln>
            <a:noFill/>
          </a:ln>
          <a:effectLst>
            <a:softEdge rad="112500"/>
          </a:effectLst>
        </p:spPr>
      </p:pic>
      <p:sp>
        <p:nvSpPr>
          <p:cNvPr id="20" name="ホームベース 19"/>
          <p:cNvSpPr/>
          <p:nvPr/>
        </p:nvSpPr>
        <p:spPr>
          <a:xfrm>
            <a:off x="504995" y="3664901"/>
            <a:ext cx="3383280" cy="306455"/>
          </a:xfrm>
          <a:prstGeom prst="homePlat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t>根っこの思考。って？</a:t>
            </a:r>
            <a:endParaRPr kumimoji="1" lang="en-US" altLang="ja-JP" sz="1600" dirty="0" smtClean="0"/>
          </a:p>
        </p:txBody>
      </p:sp>
      <p:sp>
        <p:nvSpPr>
          <p:cNvPr id="21" name="ホームベース 20"/>
          <p:cNvSpPr/>
          <p:nvPr/>
        </p:nvSpPr>
        <p:spPr>
          <a:xfrm>
            <a:off x="565154" y="25844545"/>
            <a:ext cx="6039686" cy="257128"/>
          </a:xfrm>
          <a:prstGeom prst="homePlat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t>受けた方の感想　　　</a:t>
            </a:r>
            <a:r>
              <a:rPr lang="ja-JP" altLang="en-US" sz="1000" dirty="0" smtClean="0"/>
              <a:t>＊個人個人で効果や効き目を感じるまでの時間は異なります。</a:t>
            </a:r>
            <a:endParaRPr lang="en-US" altLang="ja-JP" sz="1000" dirty="0" smtClean="0"/>
          </a:p>
        </p:txBody>
      </p:sp>
      <p:pic>
        <p:nvPicPr>
          <p:cNvPr id="4" name="図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485738" y="535008"/>
            <a:ext cx="1051752" cy="1341673"/>
          </a:xfrm>
          <a:prstGeom prst="rect">
            <a:avLst/>
          </a:prstGeom>
        </p:spPr>
      </p:pic>
      <p:sp>
        <p:nvSpPr>
          <p:cNvPr id="5" name="角丸四角形吹き出し 4"/>
          <p:cNvSpPr/>
          <p:nvPr/>
        </p:nvSpPr>
        <p:spPr>
          <a:xfrm>
            <a:off x="1657467" y="695728"/>
            <a:ext cx="4335253" cy="785450"/>
          </a:xfrm>
          <a:prstGeom prst="wedgeRoundRectCallout">
            <a:avLst>
              <a:gd name="adj1" fmla="val -55019"/>
              <a:gd name="adj2" fmla="val -3199"/>
              <a:gd name="adj3" fmla="val 16667"/>
            </a:avLst>
          </a:prstGeom>
          <a:solidFill>
            <a:schemeClr val="bg1"/>
          </a:solid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33CCCC"/>
                </a:solidFill>
              </a:rPr>
              <a:t>何をしたら、変わったの？</a:t>
            </a:r>
            <a:endParaRPr kumimoji="1" lang="ja-JP" altLang="en-US" dirty="0">
              <a:solidFill>
                <a:srgbClr val="33CCCC"/>
              </a:solidFill>
            </a:endParaRPr>
          </a:p>
        </p:txBody>
      </p:sp>
      <p:pic>
        <p:nvPicPr>
          <p:cNvPr id="22" name="図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4988074" y="1813551"/>
            <a:ext cx="1698223" cy="1705846"/>
          </a:xfrm>
          <a:prstGeom prst="ellipse">
            <a:avLst/>
          </a:prstGeom>
          <a:ln>
            <a:noFill/>
          </a:ln>
          <a:effectLst>
            <a:softEdge rad="112500"/>
          </a:effectLst>
        </p:spPr>
      </p:pic>
      <p:sp>
        <p:nvSpPr>
          <p:cNvPr id="23" name="角丸四角形吹き出し 22"/>
          <p:cNvSpPr/>
          <p:nvPr/>
        </p:nvSpPr>
        <p:spPr>
          <a:xfrm>
            <a:off x="1637389" y="1765481"/>
            <a:ext cx="3250786" cy="1641198"/>
          </a:xfrm>
          <a:prstGeom prst="wedgeRoundRectCallout">
            <a:avLst>
              <a:gd name="adj1" fmla="val 64882"/>
              <a:gd name="adj2" fmla="val 15403"/>
              <a:gd name="adj3" fmla="val 16667"/>
            </a:avLst>
          </a:prstGeom>
          <a:solidFill>
            <a:srgbClr val="FCFCF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u="sng" dirty="0" smtClean="0">
                <a:solidFill>
                  <a:srgbClr val="33CCCC"/>
                </a:solidFill>
              </a:rPr>
              <a:t>『</a:t>
            </a:r>
            <a:r>
              <a:rPr kumimoji="1" lang="ja-JP" altLang="en-US" u="sng" dirty="0" smtClean="0">
                <a:solidFill>
                  <a:srgbClr val="33CCCC"/>
                </a:solidFill>
              </a:rPr>
              <a:t>根っこの思考</a:t>
            </a:r>
            <a:r>
              <a:rPr kumimoji="1" lang="en-US" altLang="ja-JP" u="sng" dirty="0" smtClean="0">
                <a:solidFill>
                  <a:srgbClr val="33CCCC"/>
                </a:solidFill>
              </a:rPr>
              <a:t>』</a:t>
            </a:r>
            <a:r>
              <a:rPr kumimoji="1" lang="ja-JP" altLang="en-US" dirty="0" smtClean="0">
                <a:solidFill>
                  <a:srgbClr val="33CCCC"/>
                </a:solidFill>
              </a:rPr>
              <a:t>に</a:t>
            </a:r>
            <a:r>
              <a:rPr kumimoji="1" lang="en-US" altLang="ja-JP" dirty="0" smtClean="0">
                <a:solidFill>
                  <a:srgbClr val="33CCCC"/>
                </a:solidFill>
              </a:rPr>
              <a:t/>
            </a:r>
            <a:br>
              <a:rPr kumimoji="1" lang="en-US" altLang="ja-JP" dirty="0" smtClean="0">
                <a:solidFill>
                  <a:srgbClr val="33CCCC"/>
                </a:solidFill>
              </a:rPr>
            </a:br>
            <a:r>
              <a:rPr kumimoji="1" lang="ja-JP" altLang="en-US" dirty="0" smtClean="0">
                <a:solidFill>
                  <a:srgbClr val="33CCCC"/>
                </a:solidFill>
              </a:rPr>
              <a:t>気づいたことがすべての</a:t>
            </a:r>
            <a:endParaRPr kumimoji="1" lang="en-US" altLang="ja-JP" dirty="0" smtClean="0">
              <a:solidFill>
                <a:srgbClr val="33CCCC"/>
              </a:solidFill>
            </a:endParaRPr>
          </a:p>
          <a:p>
            <a:pPr algn="ctr"/>
            <a:r>
              <a:rPr lang="ja-JP" altLang="en-US" dirty="0">
                <a:solidFill>
                  <a:srgbClr val="33CCCC"/>
                </a:solidFill>
              </a:rPr>
              <a:t>始</a:t>
            </a:r>
            <a:r>
              <a:rPr lang="ja-JP" altLang="en-US" dirty="0" smtClean="0">
                <a:solidFill>
                  <a:srgbClr val="33CCCC"/>
                </a:solidFill>
              </a:rPr>
              <a:t>まり</a:t>
            </a:r>
            <a:r>
              <a:rPr kumimoji="1" lang="ja-JP" altLang="en-US" dirty="0" smtClean="0">
                <a:solidFill>
                  <a:srgbClr val="33CCCC"/>
                </a:solidFill>
              </a:rPr>
              <a:t>でした！</a:t>
            </a:r>
            <a:endParaRPr kumimoji="1" lang="ja-JP" altLang="en-US" dirty="0">
              <a:solidFill>
                <a:srgbClr val="33CCCC"/>
              </a:solidFill>
            </a:endParaRPr>
          </a:p>
        </p:txBody>
      </p:sp>
      <p:sp>
        <p:nvSpPr>
          <p:cNvPr id="24" name="テキスト ボックス 23"/>
          <p:cNvSpPr txBox="1"/>
          <p:nvPr/>
        </p:nvSpPr>
        <p:spPr>
          <a:xfrm>
            <a:off x="504995" y="10752918"/>
            <a:ext cx="5775940" cy="2031325"/>
          </a:xfrm>
          <a:prstGeom prst="rect">
            <a:avLst/>
          </a:prstGeom>
          <a:noFill/>
          <a:ln w="19050">
            <a:solidFill>
              <a:srgbClr val="FFFF00"/>
            </a:solidFill>
          </a:ln>
        </p:spPr>
        <p:txBody>
          <a:bodyPr wrap="none" rtlCol="0">
            <a:spAutoFit/>
          </a:bodyPr>
          <a:lstStyle/>
          <a:p>
            <a:r>
              <a:rPr lang="ja-JP" altLang="en-US" sz="1400" dirty="0" smtClean="0">
                <a:solidFill>
                  <a:schemeClr val="bg1"/>
                </a:solidFill>
              </a:rPr>
              <a:t>　　大きな</a:t>
            </a:r>
            <a:r>
              <a:rPr lang="ja-JP" altLang="en-US" sz="1400" dirty="0">
                <a:solidFill>
                  <a:schemeClr val="bg1"/>
                </a:solidFill>
              </a:rPr>
              <a:t>木が倒れそうなとき、葉や枝や幹にいくら栄養を足しても、一時は</a:t>
            </a:r>
            <a:endParaRPr lang="en-US" altLang="ja-JP" sz="1400" dirty="0">
              <a:solidFill>
                <a:schemeClr val="bg1"/>
              </a:solidFill>
            </a:endParaRPr>
          </a:p>
          <a:p>
            <a:r>
              <a:rPr lang="ja-JP" altLang="en-US" sz="1400" dirty="0">
                <a:solidFill>
                  <a:schemeClr val="bg1"/>
                </a:solidFill>
              </a:rPr>
              <a:t>回復しますが、少しするとまた倒れそうになってしまいます。</a:t>
            </a:r>
            <a:endParaRPr lang="en-US" altLang="ja-JP" sz="1400" dirty="0">
              <a:solidFill>
                <a:schemeClr val="bg1"/>
              </a:solidFill>
            </a:endParaRPr>
          </a:p>
          <a:p>
            <a:endParaRPr lang="en-US" altLang="ja-JP" sz="1400" dirty="0">
              <a:solidFill>
                <a:schemeClr val="bg1"/>
              </a:solidFill>
            </a:endParaRPr>
          </a:p>
          <a:p>
            <a:r>
              <a:rPr lang="ja-JP" altLang="en-US" sz="1400" dirty="0">
                <a:solidFill>
                  <a:schemeClr val="bg1"/>
                </a:solidFill>
              </a:rPr>
              <a:t>　それは、根っこが弱ったままだから、</a:t>
            </a:r>
            <a:endParaRPr lang="en-US" altLang="ja-JP" sz="1400" dirty="0">
              <a:solidFill>
                <a:schemeClr val="bg1"/>
              </a:solidFill>
            </a:endParaRPr>
          </a:p>
          <a:p>
            <a:endParaRPr lang="en-US" altLang="ja-JP" sz="1400" dirty="0">
              <a:solidFill>
                <a:schemeClr val="bg1"/>
              </a:solidFill>
            </a:endParaRPr>
          </a:p>
          <a:p>
            <a:r>
              <a:rPr lang="ja-JP" altLang="en-US" sz="1400" dirty="0">
                <a:solidFill>
                  <a:schemeClr val="bg1"/>
                </a:solidFill>
              </a:rPr>
              <a:t>　きちんと根っこが伸び伸びと根を張れる環境を作ってあげることが</a:t>
            </a:r>
            <a:r>
              <a:rPr lang="ja-JP" altLang="en-US" sz="1400" dirty="0" smtClean="0">
                <a:solidFill>
                  <a:schemeClr val="bg1"/>
                </a:solidFill>
              </a:rPr>
              <a:t>、</a:t>
            </a:r>
            <a:endParaRPr lang="en-US" altLang="ja-JP" sz="1400" dirty="0" smtClean="0">
              <a:solidFill>
                <a:schemeClr val="bg1"/>
              </a:solidFill>
            </a:endParaRPr>
          </a:p>
          <a:p>
            <a:r>
              <a:rPr lang="ja-JP" altLang="en-US" sz="1400" dirty="0" smtClean="0">
                <a:solidFill>
                  <a:schemeClr val="bg1"/>
                </a:solidFill>
              </a:rPr>
              <a:t>大切です</a:t>
            </a:r>
            <a:r>
              <a:rPr lang="ja-JP" altLang="en-US" sz="1400" dirty="0">
                <a:solidFill>
                  <a:schemeClr val="bg1"/>
                </a:solidFill>
              </a:rPr>
              <a:t>。</a:t>
            </a:r>
            <a:endParaRPr lang="en-US" altLang="ja-JP" sz="1400" dirty="0">
              <a:solidFill>
                <a:schemeClr val="bg1"/>
              </a:solidFill>
            </a:endParaRPr>
          </a:p>
          <a:p>
            <a:r>
              <a:rPr lang="ja-JP" altLang="en-US" sz="1400" dirty="0">
                <a:solidFill>
                  <a:schemeClr val="bg1"/>
                </a:solidFill>
              </a:rPr>
              <a:t>　そうすると、根から十分に栄養を吸い上げて、幹も枝も葉も元気になって</a:t>
            </a:r>
            <a:r>
              <a:rPr lang="en-US" altLang="ja-JP" sz="1400" dirty="0">
                <a:solidFill>
                  <a:schemeClr val="bg1"/>
                </a:solidFill>
              </a:rPr>
              <a:t/>
            </a:r>
            <a:br>
              <a:rPr lang="en-US" altLang="ja-JP" sz="1400" dirty="0">
                <a:solidFill>
                  <a:schemeClr val="bg1"/>
                </a:solidFill>
              </a:rPr>
            </a:br>
            <a:r>
              <a:rPr lang="ja-JP" altLang="en-US" sz="1400" dirty="0">
                <a:solidFill>
                  <a:schemeClr val="bg1"/>
                </a:solidFill>
              </a:rPr>
              <a:t>いくのです</a:t>
            </a:r>
            <a:r>
              <a:rPr lang="en-US" altLang="ja-JP" sz="1400" dirty="0" smtClean="0">
                <a:solidFill>
                  <a:schemeClr val="bg1"/>
                </a:solidFill>
              </a:rPr>
              <a:t>(#^^#)</a:t>
            </a:r>
            <a:endParaRPr lang="en-US" altLang="ja-JP" sz="1400" dirty="0">
              <a:solidFill>
                <a:schemeClr val="bg1"/>
              </a:solidFill>
            </a:endParaRPr>
          </a:p>
        </p:txBody>
      </p:sp>
      <p:pic>
        <p:nvPicPr>
          <p:cNvPr id="13" name="図 12"/>
          <p:cNvPicPr>
            <a:picLocks noChangeAspect="1"/>
          </p:cNvPicPr>
          <p:nvPr/>
        </p:nvPicPr>
        <p:blipFill rotWithShape="1">
          <a:blip r:embed="rId6">
            <a:extLst>
              <a:ext uri="{28A0092B-C50C-407E-A947-70E740481C1C}">
                <a14:useLocalDpi xmlns:a14="http://schemas.microsoft.com/office/drawing/2010/main" val="0"/>
              </a:ext>
            </a:extLst>
          </a:blip>
          <a:srcRect l="26976" r="27198" b="4700"/>
          <a:stretch/>
        </p:blipFill>
        <p:spPr>
          <a:xfrm>
            <a:off x="4870522" y="10947587"/>
            <a:ext cx="1410413" cy="940864"/>
          </a:xfrm>
          <a:prstGeom prst="ellipse">
            <a:avLst/>
          </a:prstGeom>
          <a:ln>
            <a:noFill/>
          </a:ln>
          <a:effectLst>
            <a:softEdge rad="112500"/>
          </a:effectLst>
        </p:spPr>
      </p:pic>
      <p:sp>
        <p:nvSpPr>
          <p:cNvPr id="25" name="テキスト ボックス 24"/>
          <p:cNvSpPr txBox="1"/>
          <p:nvPr/>
        </p:nvSpPr>
        <p:spPr>
          <a:xfrm>
            <a:off x="485738" y="13236578"/>
            <a:ext cx="6236003" cy="3539430"/>
          </a:xfrm>
          <a:prstGeom prst="rect">
            <a:avLst/>
          </a:prstGeom>
          <a:noFill/>
          <a:ln w="19050">
            <a:noFill/>
          </a:ln>
        </p:spPr>
        <p:txBody>
          <a:bodyPr wrap="none" rtlCol="0">
            <a:spAutoFit/>
          </a:bodyPr>
          <a:lstStyle/>
          <a:p>
            <a:r>
              <a:rPr lang="ja-JP" altLang="en-US" sz="1400" dirty="0" smtClean="0">
                <a:solidFill>
                  <a:schemeClr val="bg1"/>
                </a:solidFill>
              </a:rPr>
              <a:t>　　大元は、①今ある不具合や感情の共通点を見つけて、さらにそれと</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似たようなことが、②幼少期・学生の時になかったかを見ていきます。</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　その共通した出来事が、あなたの「大元」、</a:t>
            </a:r>
            <a:r>
              <a:rPr lang="en-US" altLang="ja-JP" sz="1400" dirty="0" smtClean="0">
                <a:solidFill>
                  <a:schemeClr val="bg1"/>
                </a:solidFill>
              </a:rPr>
              <a:t>『</a:t>
            </a:r>
            <a:r>
              <a:rPr lang="ja-JP" altLang="en-US" sz="1400" dirty="0" smtClean="0">
                <a:solidFill>
                  <a:schemeClr val="bg1"/>
                </a:solidFill>
              </a:rPr>
              <a:t>根っこ</a:t>
            </a:r>
            <a:r>
              <a:rPr lang="en-US" altLang="ja-JP" sz="1400" dirty="0" smtClean="0">
                <a:solidFill>
                  <a:schemeClr val="bg1"/>
                </a:solidFill>
              </a:rPr>
              <a:t>』</a:t>
            </a:r>
            <a:r>
              <a:rPr lang="ja-JP" altLang="en-US" sz="1400" dirty="0" smtClean="0">
                <a:solidFill>
                  <a:schemeClr val="bg1"/>
                </a:solidFill>
              </a:rPr>
              <a:t>です。</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　根っこの思考が、見つかったらその思考を解放してあげます。</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　そうすると、すべてに起因していたものが緩まるので、それぞれの思考が</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緩まって、それぞれの現実が変わっていきます。</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　ただ、無意識に出来上がっている思考なので、</a:t>
            </a:r>
            <a:r>
              <a:rPr lang="en-US" altLang="ja-JP" sz="1400" dirty="0" smtClean="0">
                <a:solidFill>
                  <a:schemeClr val="bg1"/>
                </a:solidFill>
              </a:rPr>
              <a:t>1</a:t>
            </a:r>
            <a:r>
              <a:rPr lang="ja-JP" altLang="en-US" sz="1400" dirty="0" smtClean="0">
                <a:solidFill>
                  <a:schemeClr val="bg1"/>
                </a:solidFill>
              </a:rPr>
              <a:t>人でやるのは正直難しい</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です。今まで、</a:t>
            </a:r>
            <a:r>
              <a:rPr lang="en-US" altLang="ja-JP" sz="1400" dirty="0" smtClean="0">
                <a:solidFill>
                  <a:schemeClr val="bg1"/>
                </a:solidFill>
              </a:rPr>
              <a:t>100</a:t>
            </a:r>
            <a:r>
              <a:rPr lang="ja-JP" altLang="en-US" sz="1400" dirty="0" smtClean="0">
                <a:solidFill>
                  <a:schemeClr val="bg1"/>
                </a:solidFill>
              </a:rPr>
              <a:t>人以上の女性のお悩みを聞いてきましたが、</a:t>
            </a:r>
            <a:r>
              <a:rPr lang="ja-JP" altLang="en-US" sz="1400" u="sng" dirty="0" smtClean="0">
                <a:solidFill>
                  <a:srgbClr val="FFFF00"/>
                </a:solidFill>
              </a:rPr>
              <a:t>頑張っているのに</a:t>
            </a:r>
            <a:r>
              <a:rPr lang="en-US" altLang="ja-JP" sz="1400" u="sng" dirty="0" smtClean="0">
                <a:solidFill>
                  <a:srgbClr val="FFFF00"/>
                </a:solidFill>
              </a:rPr>
              <a:t/>
            </a:r>
            <a:br>
              <a:rPr lang="en-US" altLang="ja-JP" sz="1400" u="sng" dirty="0" smtClean="0">
                <a:solidFill>
                  <a:srgbClr val="FFFF00"/>
                </a:solidFill>
              </a:rPr>
            </a:br>
            <a:r>
              <a:rPr lang="ja-JP" altLang="en-US" sz="1400" u="sng" dirty="0" smtClean="0">
                <a:solidFill>
                  <a:srgbClr val="FFFF00"/>
                </a:solidFill>
              </a:rPr>
              <a:t>報われない女性</a:t>
            </a:r>
            <a:r>
              <a:rPr lang="ja-JP" altLang="en-US" sz="1400" dirty="0">
                <a:solidFill>
                  <a:schemeClr val="bg1"/>
                </a:solidFill>
              </a:rPr>
              <a:t>の</a:t>
            </a:r>
            <a:r>
              <a:rPr lang="en-US" altLang="ja-JP" sz="1400" u="sng" dirty="0" smtClean="0">
                <a:solidFill>
                  <a:srgbClr val="FFFF00"/>
                </a:solidFill>
              </a:rPr>
              <a:t>99.9</a:t>
            </a:r>
            <a:r>
              <a:rPr lang="ja-JP" altLang="en-US" sz="1400" u="sng" dirty="0" smtClean="0">
                <a:solidFill>
                  <a:srgbClr val="FFFF00"/>
                </a:solidFill>
              </a:rPr>
              <a:t>％が、同じ根っこ</a:t>
            </a:r>
            <a:r>
              <a:rPr lang="ja-JP" altLang="en-US" sz="1400" dirty="0" smtClean="0">
                <a:solidFill>
                  <a:schemeClr val="bg1"/>
                </a:solidFill>
              </a:rPr>
              <a:t>をお持ちでした。</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　現在、その</a:t>
            </a:r>
            <a:r>
              <a:rPr lang="en-US" altLang="ja-JP" sz="1400" dirty="0" smtClean="0">
                <a:solidFill>
                  <a:schemeClr val="bg1"/>
                </a:solidFill>
              </a:rPr>
              <a:t>『</a:t>
            </a:r>
            <a:r>
              <a:rPr lang="ja-JP" altLang="en-US" sz="1400" dirty="0" smtClean="0">
                <a:solidFill>
                  <a:schemeClr val="bg1"/>
                </a:solidFill>
              </a:rPr>
              <a:t>根っこ思考</a:t>
            </a:r>
            <a:r>
              <a:rPr lang="en-US" altLang="ja-JP" sz="1400" dirty="0" smtClean="0">
                <a:solidFill>
                  <a:schemeClr val="bg1"/>
                </a:solidFill>
              </a:rPr>
              <a:t>』</a:t>
            </a:r>
            <a:r>
              <a:rPr lang="ja-JP" altLang="en-US" sz="1400" dirty="0" smtClean="0">
                <a:solidFill>
                  <a:schemeClr val="bg1"/>
                </a:solidFill>
              </a:rPr>
              <a:t>を見つけて、解放するセッションを行っていますので、</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よろしければ受けてみてくださいませ</a:t>
            </a:r>
            <a:r>
              <a:rPr lang="en-US" altLang="ja-JP" sz="1400" dirty="0" smtClean="0">
                <a:solidFill>
                  <a:schemeClr val="bg1"/>
                </a:solidFill>
              </a:rPr>
              <a:t>(#^^#)</a:t>
            </a:r>
            <a:endParaRPr lang="en-US" altLang="ja-JP" sz="1400" dirty="0">
              <a:solidFill>
                <a:schemeClr val="bg1"/>
              </a:solidFill>
            </a:endParaRPr>
          </a:p>
        </p:txBody>
      </p:sp>
      <p:sp>
        <p:nvSpPr>
          <p:cNvPr id="26" name="ホームベース 25"/>
          <p:cNvSpPr/>
          <p:nvPr/>
        </p:nvSpPr>
        <p:spPr>
          <a:xfrm>
            <a:off x="570187" y="17265020"/>
            <a:ext cx="3383280" cy="293790"/>
          </a:xfrm>
          <a:prstGeom prst="homePlat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t>2</a:t>
            </a:r>
            <a:r>
              <a:rPr lang="ja-JP" altLang="en-US" sz="1600" dirty="0" smtClean="0"/>
              <a:t>種類のセッションがあります。</a:t>
            </a:r>
            <a:endParaRPr kumimoji="1" lang="en-US" altLang="ja-JP" sz="1600" dirty="0" smtClean="0"/>
          </a:p>
        </p:txBody>
      </p:sp>
      <p:sp>
        <p:nvSpPr>
          <p:cNvPr id="27" name="テキスト ボックス 26"/>
          <p:cNvSpPr txBox="1"/>
          <p:nvPr/>
        </p:nvSpPr>
        <p:spPr>
          <a:xfrm>
            <a:off x="578706" y="17719577"/>
            <a:ext cx="6145721" cy="3539430"/>
          </a:xfrm>
          <a:prstGeom prst="rect">
            <a:avLst/>
          </a:prstGeom>
          <a:noFill/>
          <a:ln w="19050">
            <a:solidFill>
              <a:srgbClr val="FFFF00"/>
            </a:solidFill>
          </a:ln>
        </p:spPr>
        <p:txBody>
          <a:bodyPr wrap="none" rtlCol="0">
            <a:spAutoFit/>
          </a:bodyPr>
          <a:lstStyle/>
          <a:p>
            <a:r>
              <a:rPr lang="en-US" altLang="ja-JP" sz="1400" dirty="0" smtClean="0">
                <a:solidFill>
                  <a:schemeClr val="bg1"/>
                </a:solidFill>
              </a:rPr>
              <a:t>【</a:t>
            </a:r>
            <a:r>
              <a:rPr lang="ja-JP" altLang="en-US" sz="1400" dirty="0" smtClean="0">
                <a:solidFill>
                  <a:schemeClr val="bg1"/>
                </a:solidFill>
              </a:rPr>
              <a:t>根っこ思考解放セッション</a:t>
            </a:r>
            <a:r>
              <a:rPr lang="en-US" altLang="ja-JP" sz="1400" dirty="0">
                <a:solidFill>
                  <a:schemeClr val="bg1"/>
                </a:solidFill>
              </a:rPr>
              <a:t>】</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◆時間：</a:t>
            </a:r>
            <a:r>
              <a:rPr lang="en-US" altLang="ja-JP" sz="1400" dirty="0" smtClean="0">
                <a:solidFill>
                  <a:schemeClr val="bg1"/>
                </a:solidFill>
              </a:rPr>
              <a:t>6</a:t>
            </a:r>
            <a:r>
              <a:rPr lang="ja-JP" altLang="en-US" sz="1400" dirty="0" smtClean="0">
                <a:solidFill>
                  <a:schemeClr val="bg1"/>
                </a:solidFill>
              </a:rPr>
              <a:t>日間（５日間ライン＋</a:t>
            </a:r>
            <a:r>
              <a:rPr lang="en-US" altLang="ja-JP" sz="1400" dirty="0" smtClean="0">
                <a:solidFill>
                  <a:schemeClr val="bg1"/>
                </a:solidFill>
              </a:rPr>
              <a:t>45</a:t>
            </a:r>
            <a:r>
              <a:rPr lang="ja-JP" altLang="en-US" sz="1400" dirty="0" smtClean="0">
                <a:solidFill>
                  <a:schemeClr val="bg1"/>
                </a:solidFill>
              </a:rPr>
              <a:t>分の</a:t>
            </a:r>
            <a:r>
              <a:rPr lang="en-US" altLang="ja-JP" sz="1400" dirty="0" smtClean="0">
                <a:solidFill>
                  <a:schemeClr val="bg1"/>
                </a:solidFill>
              </a:rPr>
              <a:t>ZOOM</a:t>
            </a:r>
            <a:r>
              <a:rPr lang="ja-JP" altLang="en-US" sz="1400" dirty="0" smtClean="0">
                <a:solidFill>
                  <a:schemeClr val="bg1"/>
                </a:solidFill>
              </a:rPr>
              <a:t>オンライン）</a:t>
            </a:r>
            <a:endParaRPr lang="en-US" altLang="ja-JP" sz="1400" dirty="0" smtClean="0">
              <a:solidFill>
                <a:schemeClr val="bg1"/>
              </a:solidFill>
            </a:endParaRPr>
          </a:p>
          <a:p>
            <a:r>
              <a:rPr lang="ja-JP" altLang="en-US" sz="1400" dirty="0" smtClean="0">
                <a:solidFill>
                  <a:schemeClr val="bg1"/>
                </a:solidFill>
              </a:rPr>
              <a:t>◆場所：オンライン</a:t>
            </a:r>
            <a:endParaRPr lang="en-US" altLang="ja-JP" sz="1400" dirty="0" smtClean="0">
              <a:solidFill>
                <a:schemeClr val="bg1"/>
              </a:solidFill>
            </a:endParaRPr>
          </a:p>
          <a:p>
            <a:r>
              <a:rPr lang="ja-JP" altLang="en-US" sz="1400" dirty="0" smtClean="0">
                <a:solidFill>
                  <a:schemeClr val="bg1"/>
                </a:solidFill>
              </a:rPr>
              <a:t>◆費用：</a:t>
            </a:r>
            <a:r>
              <a:rPr lang="en-US" altLang="ja-JP" sz="1400" dirty="0" smtClean="0">
                <a:solidFill>
                  <a:schemeClr val="bg1"/>
                </a:solidFill>
              </a:rPr>
              <a:t>28000</a:t>
            </a:r>
            <a:r>
              <a:rPr lang="ja-JP" altLang="en-US" sz="1400" dirty="0" smtClean="0">
                <a:solidFill>
                  <a:schemeClr val="bg1"/>
                </a:solidFill>
              </a:rPr>
              <a:t>円</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◆内容：</a:t>
            </a:r>
            <a:r>
              <a:rPr lang="en-US" altLang="ja-JP" sz="1400" dirty="0" smtClean="0">
                <a:solidFill>
                  <a:schemeClr val="bg1"/>
                </a:solidFill>
              </a:rPr>
              <a:t>5</a:t>
            </a:r>
            <a:r>
              <a:rPr lang="ja-JP" altLang="en-US" sz="1400" dirty="0" smtClean="0">
                <a:solidFill>
                  <a:schemeClr val="bg1"/>
                </a:solidFill>
              </a:rPr>
              <a:t>日間でご自身の内面に</a:t>
            </a:r>
            <a:r>
              <a:rPr lang="ja-JP" altLang="en-US" sz="1400" dirty="0">
                <a:solidFill>
                  <a:schemeClr val="bg1"/>
                </a:solidFill>
              </a:rPr>
              <a:t>問</a:t>
            </a:r>
            <a:r>
              <a:rPr lang="ja-JP" altLang="en-US" sz="1400" dirty="0" smtClean="0">
                <a:solidFill>
                  <a:schemeClr val="bg1"/>
                </a:solidFill>
              </a:rPr>
              <a:t>いかけて、根っこを探していきます。</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最後の</a:t>
            </a:r>
            <a:r>
              <a:rPr lang="en-US" altLang="ja-JP" sz="1400" dirty="0" smtClean="0">
                <a:solidFill>
                  <a:schemeClr val="bg1"/>
                </a:solidFill>
              </a:rPr>
              <a:t>ZOOM</a:t>
            </a:r>
            <a:r>
              <a:rPr lang="ja-JP" altLang="en-US" sz="1400" dirty="0" smtClean="0">
                <a:solidFill>
                  <a:schemeClr val="bg1"/>
                </a:solidFill>
              </a:rPr>
              <a:t>セッションで、見つかった</a:t>
            </a:r>
            <a:r>
              <a:rPr lang="en-US" altLang="ja-JP" sz="1400" dirty="0" smtClean="0">
                <a:solidFill>
                  <a:schemeClr val="bg1"/>
                </a:solidFill>
              </a:rPr>
              <a:t>【</a:t>
            </a:r>
            <a:r>
              <a:rPr lang="ja-JP" altLang="en-US" sz="1400" dirty="0" smtClean="0">
                <a:solidFill>
                  <a:schemeClr val="bg1"/>
                </a:solidFill>
              </a:rPr>
              <a:t>根っこの思考を解放</a:t>
            </a:r>
            <a:r>
              <a:rPr lang="en-US" altLang="ja-JP" sz="1400" dirty="0" smtClean="0">
                <a:solidFill>
                  <a:schemeClr val="bg1"/>
                </a:solidFill>
              </a:rPr>
              <a:t>】</a:t>
            </a:r>
            <a:r>
              <a:rPr lang="ja-JP" altLang="en-US" sz="1400" dirty="0" smtClean="0">
                <a:solidFill>
                  <a:schemeClr val="bg1"/>
                </a:solidFill>
              </a:rPr>
              <a:t>するワーク</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を行います。</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◆対象：常になにか分からないモヤモヤを抱えていて、それが何か知りたい方。</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知って、自分の中から出したい方。</a:t>
            </a:r>
            <a:endParaRPr lang="en-US" altLang="ja-JP" sz="1400" dirty="0" smtClean="0">
              <a:solidFill>
                <a:schemeClr val="bg1"/>
              </a:solidFill>
            </a:endParaRPr>
          </a:p>
          <a:p>
            <a:r>
              <a:rPr lang="ja-JP" altLang="en-US" sz="1400" dirty="0">
                <a:solidFill>
                  <a:schemeClr val="bg1"/>
                </a:solidFill>
              </a:rPr>
              <a:t>　</a:t>
            </a:r>
            <a:r>
              <a:rPr lang="ja-JP" altLang="en-US" sz="1400" dirty="0" smtClean="0">
                <a:solidFill>
                  <a:schemeClr val="bg1"/>
                </a:solidFill>
              </a:rPr>
              <a:t>　　　　いつものグルグルから抜け出したい方</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◆その他：期間中なんでも質問可能です。</a:t>
            </a:r>
            <a:endParaRPr lang="en-US" altLang="ja-JP" sz="1400" dirty="0" smtClean="0">
              <a:solidFill>
                <a:schemeClr val="bg1"/>
              </a:solidFill>
            </a:endParaRPr>
          </a:p>
          <a:p>
            <a:r>
              <a:rPr lang="ja-JP" altLang="en-US" sz="1400" dirty="0">
                <a:solidFill>
                  <a:schemeClr val="bg1"/>
                </a:solidFill>
              </a:rPr>
              <a:t>　</a:t>
            </a:r>
            <a:r>
              <a:rPr lang="ja-JP" altLang="en-US" sz="1400" dirty="0" smtClean="0">
                <a:solidFill>
                  <a:schemeClr val="bg1"/>
                </a:solidFill>
              </a:rPr>
              <a:t>　　　　　　全セッションで顔出ししません。（名前も本名でなくて</a:t>
            </a:r>
            <a:r>
              <a:rPr lang="en-US" altLang="ja-JP" sz="1400" dirty="0" smtClean="0">
                <a:solidFill>
                  <a:schemeClr val="bg1"/>
                </a:solidFill>
              </a:rPr>
              <a:t>OK</a:t>
            </a:r>
            <a:r>
              <a:rPr lang="ja-JP" altLang="en-US" sz="1400" dirty="0" smtClean="0">
                <a:solidFill>
                  <a:schemeClr val="bg1"/>
                </a:solidFill>
              </a:rPr>
              <a:t>です）</a:t>
            </a:r>
            <a:endParaRPr lang="en-US" altLang="ja-JP" sz="1400" dirty="0">
              <a:solidFill>
                <a:schemeClr val="bg1"/>
              </a:solidFill>
            </a:endParaRPr>
          </a:p>
        </p:txBody>
      </p:sp>
      <p:sp>
        <p:nvSpPr>
          <p:cNvPr id="28" name="テキスト ボックス 27"/>
          <p:cNvSpPr txBox="1"/>
          <p:nvPr/>
        </p:nvSpPr>
        <p:spPr>
          <a:xfrm>
            <a:off x="583541" y="21455771"/>
            <a:ext cx="6135861" cy="3754874"/>
          </a:xfrm>
          <a:prstGeom prst="rect">
            <a:avLst/>
          </a:prstGeom>
          <a:noFill/>
          <a:ln w="19050">
            <a:solidFill>
              <a:srgbClr val="FFFF00"/>
            </a:solidFill>
          </a:ln>
        </p:spPr>
        <p:txBody>
          <a:bodyPr wrap="square" rtlCol="0">
            <a:spAutoFit/>
          </a:bodyPr>
          <a:lstStyle/>
          <a:p>
            <a:r>
              <a:rPr lang="en-US" altLang="ja-JP" sz="1400" dirty="0" smtClean="0">
                <a:solidFill>
                  <a:schemeClr val="bg1"/>
                </a:solidFill>
              </a:rPr>
              <a:t>【</a:t>
            </a:r>
            <a:r>
              <a:rPr lang="ja-JP" altLang="en-US" sz="1400" dirty="0" smtClean="0">
                <a:solidFill>
                  <a:schemeClr val="bg1"/>
                </a:solidFill>
              </a:rPr>
              <a:t>思考整理セッション</a:t>
            </a:r>
            <a:r>
              <a:rPr lang="en-US" altLang="ja-JP" sz="1400" dirty="0">
                <a:solidFill>
                  <a:schemeClr val="bg1"/>
                </a:solidFill>
              </a:rPr>
              <a:t>】</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◆時間：</a:t>
            </a:r>
            <a:r>
              <a:rPr lang="ja-JP" altLang="en-US" sz="1400" dirty="0">
                <a:solidFill>
                  <a:schemeClr val="bg1"/>
                </a:solidFill>
              </a:rPr>
              <a:t>３</a:t>
            </a:r>
            <a:r>
              <a:rPr lang="ja-JP" altLang="en-US" sz="1400" dirty="0" smtClean="0">
                <a:solidFill>
                  <a:schemeClr val="bg1"/>
                </a:solidFill>
              </a:rPr>
              <a:t>日間（</a:t>
            </a:r>
            <a:r>
              <a:rPr lang="ja-JP" altLang="en-US" sz="1400" dirty="0">
                <a:solidFill>
                  <a:schemeClr val="bg1"/>
                </a:solidFill>
              </a:rPr>
              <a:t>３</a:t>
            </a:r>
            <a:r>
              <a:rPr lang="ja-JP" altLang="en-US" sz="1400" dirty="0" smtClean="0">
                <a:solidFill>
                  <a:schemeClr val="bg1"/>
                </a:solidFill>
              </a:rPr>
              <a:t>日間ラインセッション）</a:t>
            </a:r>
            <a:endParaRPr lang="en-US" altLang="ja-JP" sz="1400" dirty="0" smtClean="0">
              <a:solidFill>
                <a:schemeClr val="bg1"/>
              </a:solidFill>
            </a:endParaRPr>
          </a:p>
          <a:p>
            <a:r>
              <a:rPr lang="ja-JP" altLang="en-US" sz="1400" dirty="0" smtClean="0">
                <a:solidFill>
                  <a:schemeClr val="bg1"/>
                </a:solidFill>
              </a:rPr>
              <a:t>◆場所：オンライン</a:t>
            </a:r>
            <a:endParaRPr lang="en-US" altLang="ja-JP" sz="1400" dirty="0" smtClean="0">
              <a:solidFill>
                <a:schemeClr val="bg1"/>
              </a:solidFill>
            </a:endParaRPr>
          </a:p>
          <a:p>
            <a:r>
              <a:rPr lang="ja-JP" altLang="en-US" sz="1400" dirty="0" smtClean="0">
                <a:solidFill>
                  <a:schemeClr val="bg1"/>
                </a:solidFill>
              </a:rPr>
              <a:t>◆費用：</a:t>
            </a:r>
            <a:r>
              <a:rPr lang="en-US" altLang="ja-JP" sz="1400" dirty="0" smtClean="0">
                <a:solidFill>
                  <a:schemeClr val="bg1"/>
                </a:solidFill>
              </a:rPr>
              <a:t>15000</a:t>
            </a:r>
            <a:r>
              <a:rPr lang="ja-JP" altLang="en-US" sz="1400" dirty="0" smtClean="0">
                <a:solidFill>
                  <a:schemeClr val="bg1"/>
                </a:solidFill>
              </a:rPr>
              <a:t>円　</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◆内容：</a:t>
            </a:r>
            <a:r>
              <a:rPr lang="ja-JP" altLang="en-US" sz="1400" dirty="0">
                <a:solidFill>
                  <a:schemeClr val="bg1"/>
                </a:solidFill>
              </a:rPr>
              <a:t>３</a:t>
            </a:r>
            <a:r>
              <a:rPr lang="ja-JP" altLang="en-US" sz="1400" dirty="0" smtClean="0">
                <a:solidFill>
                  <a:schemeClr val="bg1"/>
                </a:solidFill>
              </a:rPr>
              <a:t>日間でまずは、現状ある心の不安や疑問を解消していきます。</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今起きている現実ってどういうことなのか。解説や具体的な場面での</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考え方をレクチャーします。</a:t>
            </a:r>
            <a:endParaRPr lang="en-US" altLang="ja-JP" sz="1400" dirty="0" smtClean="0">
              <a:solidFill>
                <a:schemeClr val="bg1"/>
              </a:solidFill>
            </a:endParaRPr>
          </a:p>
          <a:p>
            <a:endParaRPr lang="en-US" altLang="ja-JP" sz="1400" dirty="0">
              <a:solidFill>
                <a:schemeClr val="bg1"/>
              </a:solidFill>
            </a:endParaRPr>
          </a:p>
          <a:p>
            <a:r>
              <a:rPr lang="ja-JP" altLang="en-US" sz="1400" dirty="0" smtClean="0">
                <a:solidFill>
                  <a:schemeClr val="bg1"/>
                </a:solidFill>
              </a:rPr>
              <a:t>◆対象：今まさにこれに心がザワツイテいる！ということがあって、とりあえず</a:t>
            </a:r>
            <a:endParaRPr lang="en-US" altLang="ja-JP" sz="1400" dirty="0" smtClean="0">
              <a:solidFill>
                <a:schemeClr val="bg1"/>
              </a:solidFill>
            </a:endParaRPr>
          </a:p>
          <a:p>
            <a:r>
              <a:rPr lang="ja-JP" altLang="en-US" sz="1400" dirty="0">
                <a:solidFill>
                  <a:schemeClr val="bg1"/>
                </a:solidFill>
              </a:rPr>
              <a:t>　</a:t>
            </a:r>
            <a:r>
              <a:rPr lang="ja-JP" altLang="en-US" sz="1400" dirty="0" smtClean="0">
                <a:solidFill>
                  <a:schemeClr val="bg1"/>
                </a:solidFill>
              </a:rPr>
              <a:t>　　　　落ち着きたいというかた。</a:t>
            </a:r>
            <a:endParaRPr lang="en-US" altLang="ja-JP" sz="1400" dirty="0" smtClean="0">
              <a:solidFill>
                <a:schemeClr val="bg1"/>
              </a:solidFill>
            </a:endParaRPr>
          </a:p>
          <a:p>
            <a:r>
              <a:rPr lang="ja-JP" altLang="en-US" sz="1400" dirty="0">
                <a:solidFill>
                  <a:schemeClr val="bg1"/>
                </a:solidFill>
              </a:rPr>
              <a:t>　</a:t>
            </a:r>
            <a:r>
              <a:rPr lang="ja-JP" altLang="en-US" sz="1400" dirty="0" smtClean="0">
                <a:solidFill>
                  <a:schemeClr val="bg1"/>
                </a:solidFill>
              </a:rPr>
              <a:t>　　　　具体的な対処法が知りたい。という方。</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とりあえず、話してみたい、話をしたいという方。</a:t>
            </a:r>
            <a:r>
              <a:rPr lang="en-US" altLang="ja-JP" sz="1400" dirty="0" smtClean="0">
                <a:solidFill>
                  <a:schemeClr val="bg1"/>
                </a:solidFill>
              </a:rPr>
              <a:t/>
            </a:r>
            <a:br>
              <a:rPr lang="en-US" altLang="ja-JP" sz="1400" dirty="0" smtClean="0">
                <a:solidFill>
                  <a:schemeClr val="bg1"/>
                </a:solidFill>
              </a:rPr>
            </a:br>
            <a:r>
              <a:rPr lang="ja-JP" altLang="en-US" sz="1400" dirty="0" smtClean="0">
                <a:solidFill>
                  <a:schemeClr val="bg1"/>
                </a:solidFill>
              </a:rPr>
              <a:t>　　　　　</a:t>
            </a:r>
            <a:endParaRPr lang="en-US" altLang="ja-JP" sz="1400" dirty="0">
              <a:solidFill>
                <a:schemeClr val="bg1"/>
              </a:solidFill>
            </a:endParaRPr>
          </a:p>
          <a:p>
            <a:r>
              <a:rPr lang="ja-JP" altLang="en-US" sz="1400" dirty="0" smtClean="0">
                <a:solidFill>
                  <a:schemeClr val="bg1"/>
                </a:solidFill>
              </a:rPr>
              <a:t>◆その他：期間中なんでも質問可能です。</a:t>
            </a:r>
            <a:endParaRPr lang="en-US" altLang="ja-JP" sz="1400" dirty="0" smtClean="0">
              <a:solidFill>
                <a:schemeClr val="bg1"/>
              </a:solidFill>
            </a:endParaRPr>
          </a:p>
          <a:p>
            <a:r>
              <a:rPr lang="ja-JP" altLang="en-US" sz="1400" dirty="0">
                <a:solidFill>
                  <a:schemeClr val="bg1"/>
                </a:solidFill>
              </a:rPr>
              <a:t>　</a:t>
            </a:r>
            <a:r>
              <a:rPr lang="ja-JP" altLang="en-US" sz="1400" dirty="0" smtClean="0">
                <a:solidFill>
                  <a:schemeClr val="bg1"/>
                </a:solidFill>
              </a:rPr>
              <a:t>　　　　　　全セッションで顔出ししません。（名前も本名でなくて</a:t>
            </a:r>
            <a:r>
              <a:rPr lang="en-US" altLang="ja-JP" sz="1400" dirty="0" smtClean="0">
                <a:solidFill>
                  <a:schemeClr val="bg1"/>
                </a:solidFill>
              </a:rPr>
              <a:t>OK</a:t>
            </a:r>
            <a:r>
              <a:rPr lang="ja-JP" altLang="en-US" sz="1400" dirty="0" smtClean="0">
                <a:solidFill>
                  <a:schemeClr val="bg1"/>
                </a:solidFill>
              </a:rPr>
              <a:t>です）</a:t>
            </a:r>
            <a:endParaRPr lang="en-US" altLang="ja-JP" sz="1400" dirty="0">
              <a:solidFill>
                <a:schemeClr val="bg1"/>
              </a:solidFill>
            </a:endParaRPr>
          </a:p>
        </p:txBody>
      </p:sp>
      <p:pic>
        <p:nvPicPr>
          <p:cNvPr id="29" name="図 2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8693" y="27459971"/>
            <a:ext cx="972591" cy="1087876"/>
          </a:xfrm>
          <a:prstGeom prst="rect">
            <a:avLst/>
          </a:prstGeom>
        </p:spPr>
      </p:pic>
      <p:pic>
        <p:nvPicPr>
          <p:cNvPr id="30" name="図 2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1309" y="26217578"/>
            <a:ext cx="487360" cy="993025"/>
          </a:xfrm>
          <a:prstGeom prst="rect">
            <a:avLst/>
          </a:prstGeom>
        </p:spPr>
      </p:pic>
      <p:pic>
        <p:nvPicPr>
          <p:cNvPr id="31" name="図 3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4995" y="29046583"/>
            <a:ext cx="643674" cy="968923"/>
          </a:xfrm>
          <a:prstGeom prst="rect">
            <a:avLst/>
          </a:prstGeom>
        </p:spPr>
      </p:pic>
      <p:sp>
        <p:nvSpPr>
          <p:cNvPr id="32" name="角丸四角形 31"/>
          <p:cNvSpPr/>
          <p:nvPr/>
        </p:nvSpPr>
        <p:spPr>
          <a:xfrm>
            <a:off x="1321162" y="26249276"/>
            <a:ext cx="5380980" cy="986047"/>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rgbClr val="33CCCC"/>
                </a:solidFill>
              </a:rPr>
              <a:t>なんで、こんなに私の</a:t>
            </a:r>
            <a:r>
              <a:rPr lang="ja-JP" altLang="en-US" sz="1200" b="1" dirty="0" smtClean="0">
                <a:solidFill>
                  <a:srgbClr val="33CCCC"/>
                </a:solidFill>
              </a:rPr>
              <a:t>こと分かるの？？というくらい私の気持ちを言語化してくれ、</a:t>
            </a:r>
            <a:endParaRPr lang="en-US" altLang="ja-JP" sz="1200" b="1" dirty="0" smtClean="0">
              <a:solidFill>
                <a:srgbClr val="33CCCC"/>
              </a:solidFill>
            </a:endParaRPr>
          </a:p>
          <a:p>
            <a:r>
              <a:rPr kumimoji="1" lang="ja-JP" altLang="en-US" sz="1200" b="1" dirty="0" smtClean="0">
                <a:solidFill>
                  <a:srgbClr val="33CCCC"/>
                </a:solidFill>
              </a:rPr>
              <a:t>びっくりしています。そして、そんな気持ちを持っていた自分</a:t>
            </a:r>
            <a:r>
              <a:rPr lang="ja-JP" altLang="en-US" sz="1200" b="1" dirty="0" smtClean="0">
                <a:solidFill>
                  <a:srgbClr val="33CCCC"/>
                </a:solidFill>
              </a:rPr>
              <a:t>にも驚き、そして最後の</a:t>
            </a:r>
            <a:r>
              <a:rPr lang="en-US" altLang="ja-JP" sz="1200" b="1" dirty="0" smtClean="0">
                <a:solidFill>
                  <a:srgbClr val="33CCCC"/>
                </a:solidFill>
              </a:rPr>
              <a:t>ZOOM</a:t>
            </a:r>
            <a:r>
              <a:rPr lang="ja-JP" altLang="en-US" sz="1200" b="1" dirty="0" smtClean="0">
                <a:solidFill>
                  <a:srgbClr val="33CCCC"/>
                </a:solidFill>
              </a:rPr>
              <a:t>ワークで号泣</a:t>
            </a:r>
            <a:r>
              <a:rPr lang="ja-JP" altLang="en-US" sz="1200" b="1" dirty="0" err="1" smtClean="0">
                <a:solidFill>
                  <a:srgbClr val="33CCCC"/>
                </a:solidFill>
              </a:rPr>
              <a:t>。。</a:t>
            </a:r>
            <a:r>
              <a:rPr lang="ja-JP" altLang="en-US" sz="1200" b="1" dirty="0" smtClean="0">
                <a:solidFill>
                  <a:srgbClr val="33CCCC"/>
                </a:solidFill>
              </a:rPr>
              <a:t>自分があんなに我慢していたなんて</a:t>
            </a:r>
            <a:r>
              <a:rPr lang="ja-JP" altLang="en-US" sz="1200" b="1" dirty="0" err="1" smtClean="0">
                <a:solidFill>
                  <a:srgbClr val="33CCCC"/>
                </a:solidFill>
              </a:rPr>
              <a:t>。。</a:t>
            </a:r>
            <a:r>
              <a:rPr lang="ja-JP" altLang="en-US" sz="1200" b="1" dirty="0" smtClean="0">
                <a:solidFill>
                  <a:srgbClr val="33CCCC"/>
                </a:solidFill>
              </a:rPr>
              <a:t>泣いてしまったけれど、ものすごくスッキリしています。ありがとうございました。</a:t>
            </a:r>
            <a:endParaRPr kumimoji="1" lang="ja-JP" altLang="en-US" sz="1200" b="1" dirty="0">
              <a:solidFill>
                <a:srgbClr val="33CCCC"/>
              </a:solidFill>
            </a:endParaRPr>
          </a:p>
        </p:txBody>
      </p:sp>
      <p:sp>
        <p:nvSpPr>
          <p:cNvPr id="33" name="角丸四角形 32"/>
          <p:cNvSpPr/>
          <p:nvPr/>
        </p:nvSpPr>
        <p:spPr>
          <a:xfrm>
            <a:off x="1361704" y="27410253"/>
            <a:ext cx="5380980" cy="1252994"/>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rgbClr val="33CCCC"/>
                </a:solidFill>
              </a:rPr>
              <a:t>顔出ししない。ことで、自分と向き合うことに集中でき何でも話せちゃいました。質問が絶妙～！</a:t>
            </a:r>
            <a:r>
              <a:rPr lang="ja-JP" altLang="en-US" sz="1200" b="1" dirty="0" smtClean="0">
                <a:solidFill>
                  <a:srgbClr val="33CCCC"/>
                </a:solidFill>
              </a:rPr>
              <a:t>！他で</a:t>
            </a:r>
            <a:r>
              <a:rPr lang="en-US" altLang="ja-JP" sz="1200" b="1" dirty="0" smtClean="0">
                <a:solidFill>
                  <a:srgbClr val="33CCCC"/>
                </a:solidFill>
              </a:rPr>
              <a:t>3</a:t>
            </a:r>
            <a:r>
              <a:rPr lang="ja-JP" altLang="en-US" sz="1200" b="1" dirty="0">
                <a:solidFill>
                  <a:srgbClr val="33CCCC"/>
                </a:solidFill>
              </a:rPr>
              <a:t>か月の長期講座受けた時より納得感が半端ないです。濃密な</a:t>
            </a:r>
            <a:r>
              <a:rPr lang="en-US" altLang="ja-JP" sz="1200" b="1" dirty="0">
                <a:solidFill>
                  <a:srgbClr val="33CCCC"/>
                </a:solidFill>
              </a:rPr>
              <a:t>6</a:t>
            </a:r>
            <a:r>
              <a:rPr lang="ja-JP" altLang="en-US" sz="1200" b="1" dirty="0">
                <a:solidFill>
                  <a:srgbClr val="33CCCC"/>
                </a:solidFill>
              </a:rPr>
              <a:t>日間でした。そして、私もさっそく夫が</a:t>
            </a:r>
            <a:r>
              <a:rPr lang="en-US" altLang="ja-JP" sz="1200" b="1" dirty="0">
                <a:solidFill>
                  <a:srgbClr val="33CCCC"/>
                </a:solidFill>
              </a:rPr>
              <a:t>『</a:t>
            </a:r>
            <a:r>
              <a:rPr lang="ja-JP" altLang="en-US" sz="1200" b="1" dirty="0">
                <a:solidFill>
                  <a:srgbClr val="33CCCC"/>
                </a:solidFill>
              </a:rPr>
              <a:t>いつもありがとう</a:t>
            </a:r>
            <a:r>
              <a:rPr lang="ja-JP" altLang="en-US" sz="1200" b="1" dirty="0" err="1">
                <a:solidFill>
                  <a:srgbClr val="33CCCC"/>
                </a:solidFill>
              </a:rPr>
              <a:t>な</a:t>
            </a:r>
            <a:r>
              <a:rPr lang="en-US" altLang="ja-JP" sz="1200" b="1" dirty="0">
                <a:solidFill>
                  <a:srgbClr val="33CCCC"/>
                </a:solidFill>
              </a:rPr>
              <a:t>』</a:t>
            </a:r>
            <a:r>
              <a:rPr lang="ja-JP" altLang="en-US" sz="1200" b="1" dirty="0" err="1">
                <a:solidFill>
                  <a:srgbClr val="33CCCC"/>
                </a:solidFill>
              </a:rPr>
              <a:t>って</a:t>
            </a:r>
            <a:r>
              <a:rPr lang="ja-JP" altLang="en-US" sz="1200" b="1" dirty="0">
                <a:solidFill>
                  <a:srgbClr val="33CCCC"/>
                </a:solidFill>
              </a:rPr>
              <a:t>言ってくれて！嬉しいよりビックリ</a:t>
            </a:r>
            <a:r>
              <a:rPr lang="en-US" altLang="ja-JP" sz="1200" b="1" dirty="0">
                <a:solidFill>
                  <a:srgbClr val="33CCCC"/>
                </a:solidFill>
              </a:rPr>
              <a:t>(</a:t>
            </a:r>
            <a:r>
              <a:rPr lang="ja-JP" altLang="en-US" sz="1200" b="1" dirty="0">
                <a:solidFill>
                  <a:srgbClr val="33CCCC"/>
                </a:solidFill>
              </a:rPr>
              <a:t>笑</a:t>
            </a:r>
            <a:r>
              <a:rPr lang="en-US" altLang="ja-JP" sz="1200" b="1" dirty="0">
                <a:solidFill>
                  <a:srgbClr val="33CCCC"/>
                </a:solidFill>
              </a:rPr>
              <a:t>)</a:t>
            </a:r>
            <a:r>
              <a:rPr lang="ja-JP" altLang="en-US" sz="1200" b="1" dirty="0">
                <a:solidFill>
                  <a:srgbClr val="33CCCC"/>
                </a:solidFill>
              </a:rPr>
              <a:t>　そして、泣いてしまった</a:t>
            </a:r>
            <a:r>
              <a:rPr lang="ja-JP" altLang="en-US" sz="1200" b="1" dirty="0" err="1">
                <a:solidFill>
                  <a:srgbClr val="33CCCC"/>
                </a:solidFill>
              </a:rPr>
              <a:t>。。</a:t>
            </a:r>
            <a:r>
              <a:rPr lang="ja-JP" altLang="en-US" sz="1200" b="1" dirty="0">
                <a:solidFill>
                  <a:srgbClr val="33CCCC"/>
                </a:solidFill>
              </a:rPr>
              <a:t>どん</a:t>
            </a:r>
            <a:r>
              <a:rPr lang="ja-JP" altLang="en-US" sz="1200" b="1" dirty="0" err="1">
                <a:solidFill>
                  <a:srgbClr val="33CCCC"/>
                </a:solidFill>
              </a:rPr>
              <a:t>だけ</a:t>
            </a:r>
            <a:r>
              <a:rPr lang="ja-JP" altLang="en-US" sz="1200" b="1" dirty="0">
                <a:solidFill>
                  <a:srgbClr val="33CCCC"/>
                </a:solidFill>
              </a:rPr>
              <a:t>この言葉欲しかったん</a:t>
            </a:r>
            <a:r>
              <a:rPr lang="ja-JP" altLang="en-US" sz="1200" b="1" dirty="0" smtClean="0">
                <a:solidFill>
                  <a:srgbClr val="33CCCC"/>
                </a:solidFill>
              </a:rPr>
              <a:t>だ私！</a:t>
            </a:r>
            <a:r>
              <a:rPr lang="ja-JP" altLang="en-US" sz="1200" b="1" dirty="0">
                <a:solidFill>
                  <a:srgbClr val="33CCCC"/>
                </a:solidFill>
              </a:rPr>
              <a:t>！って感じです。夫オロオロするみたいな</a:t>
            </a:r>
            <a:r>
              <a:rPr lang="en-US" altLang="ja-JP" sz="1200" b="1" dirty="0">
                <a:solidFill>
                  <a:srgbClr val="33CCCC"/>
                </a:solidFill>
              </a:rPr>
              <a:t>(</a:t>
            </a:r>
            <a:r>
              <a:rPr lang="ja-JP" altLang="en-US" sz="1200" b="1" dirty="0">
                <a:solidFill>
                  <a:srgbClr val="33CCCC"/>
                </a:solidFill>
              </a:rPr>
              <a:t>笑</a:t>
            </a:r>
            <a:r>
              <a:rPr lang="en-US" altLang="ja-JP" sz="1200" b="1" dirty="0">
                <a:solidFill>
                  <a:srgbClr val="33CCCC"/>
                </a:solidFill>
              </a:rPr>
              <a:t>)</a:t>
            </a:r>
          </a:p>
          <a:p>
            <a:r>
              <a:rPr lang="ja-JP" altLang="en-US" sz="1200" b="1" dirty="0">
                <a:solidFill>
                  <a:srgbClr val="33CCCC"/>
                </a:solidFill>
              </a:rPr>
              <a:t>根っこの思考すごいです！！！</a:t>
            </a:r>
            <a:endParaRPr lang="ja-JP" altLang="en-US" sz="1200" dirty="0"/>
          </a:p>
        </p:txBody>
      </p:sp>
      <p:sp>
        <p:nvSpPr>
          <p:cNvPr id="34" name="角丸四角形 33"/>
          <p:cNvSpPr/>
          <p:nvPr/>
        </p:nvSpPr>
        <p:spPr>
          <a:xfrm>
            <a:off x="1338422" y="28824014"/>
            <a:ext cx="5380980" cy="1458179"/>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rgbClr val="33CCCC"/>
                </a:solidFill>
              </a:rPr>
              <a:t>家庭内別居解消！しました！</a:t>
            </a:r>
            <a:r>
              <a:rPr lang="en-US" altLang="ja-JP" sz="1200" b="1" dirty="0" smtClean="0">
                <a:solidFill>
                  <a:srgbClr val="33CCCC"/>
                </a:solidFill>
              </a:rPr>
              <a:t>『</a:t>
            </a:r>
            <a:r>
              <a:rPr lang="ja-JP" altLang="en-US" sz="1200" b="1" dirty="0" smtClean="0">
                <a:solidFill>
                  <a:srgbClr val="33CCCC"/>
                </a:solidFill>
              </a:rPr>
              <a:t>まあ、</a:t>
            </a:r>
            <a:r>
              <a:rPr lang="ja-JP" altLang="en-US" sz="1200" b="1" dirty="0" err="1" smtClean="0">
                <a:solidFill>
                  <a:srgbClr val="33CCCC"/>
                </a:solidFill>
              </a:rPr>
              <a:t>いっか</a:t>
            </a:r>
            <a:r>
              <a:rPr lang="en-US" altLang="ja-JP" sz="1200" b="1" dirty="0" smtClean="0">
                <a:solidFill>
                  <a:srgbClr val="33CCCC"/>
                </a:solidFill>
              </a:rPr>
              <a:t>』</a:t>
            </a:r>
            <a:r>
              <a:rPr lang="ja-JP" altLang="en-US" sz="1200" b="1" dirty="0" smtClean="0">
                <a:solidFill>
                  <a:srgbClr val="33CCCC"/>
                </a:solidFill>
              </a:rPr>
              <a:t>で終わらせなくて良かったです。</a:t>
            </a:r>
            <a:endParaRPr lang="en-US" altLang="ja-JP" sz="1200" b="1" dirty="0" smtClean="0">
              <a:solidFill>
                <a:srgbClr val="33CCCC"/>
              </a:solidFill>
            </a:endParaRPr>
          </a:p>
          <a:p>
            <a:r>
              <a:rPr lang="ja-JP" altLang="en-US" sz="1200" b="1" dirty="0" smtClean="0">
                <a:solidFill>
                  <a:srgbClr val="33CCCC"/>
                </a:solidFill>
              </a:rPr>
              <a:t>必要最低限は話す・生活費はいれる・世話しなくていい。私も仕事あるし、</a:t>
            </a:r>
            <a:r>
              <a:rPr lang="en-US" altLang="ja-JP" sz="1200" b="1" dirty="0" smtClean="0">
                <a:solidFill>
                  <a:srgbClr val="33CCCC"/>
                </a:solidFill>
              </a:rPr>
              <a:t/>
            </a:r>
            <a:br>
              <a:rPr lang="en-US" altLang="ja-JP" sz="1200" b="1" dirty="0" smtClean="0">
                <a:solidFill>
                  <a:srgbClr val="33CCCC"/>
                </a:solidFill>
              </a:rPr>
            </a:br>
            <a:r>
              <a:rPr lang="ja-JP" altLang="en-US" sz="1200" b="1" dirty="0" smtClean="0">
                <a:solidFill>
                  <a:srgbClr val="33CCCC"/>
                </a:solidFill>
              </a:rPr>
              <a:t>これはこれでありか。と自分を納得させていましたが</a:t>
            </a:r>
            <a:r>
              <a:rPr lang="ja-JP" altLang="en-US" sz="1200" b="1" dirty="0" err="1" smtClean="0">
                <a:solidFill>
                  <a:srgbClr val="33CCCC"/>
                </a:solidFill>
              </a:rPr>
              <a:t>、、、</a:t>
            </a:r>
            <a:r>
              <a:rPr lang="ja-JP" altLang="en-US" sz="1200" b="1" dirty="0" smtClean="0">
                <a:solidFill>
                  <a:srgbClr val="33CCCC"/>
                </a:solidFill>
              </a:rPr>
              <a:t>自分が本当に求めているものに気づけて良かったです。これからは、教えていただいた育旦を少しずつやって、さらに安心安全の家を作っていきたいと思えるようになりました。</a:t>
            </a:r>
            <a:endParaRPr lang="ja-JP" altLang="en-US" sz="1200" b="1" dirty="0">
              <a:solidFill>
                <a:srgbClr val="33CCCC"/>
              </a:solidFill>
            </a:endParaRPr>
          </a:p>
        </p:txBody>
      </p:sp>
      <p:sp>
        <p:nvSpPr>
          <p:cNvPr id="35" name="角丸四角形 34"/>
          <p:cNvSpPr/>
          <p:nvPr/>
        </p:nvSpPr>
        <p:spPr>
          <a:xfrm>
            <a:off x="504995" y="34197148"/>
            <a:ext cx="4372210" cy="1458179"/>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rgbClr val="33CCCC"/>
                </a:solidFill>
              </a:rPr>
              <a:t>心の中に閉じ込めているご自身の感情を、解放しませんか？</a:t>
            </a:r>
            <a:endParaRPr lang="en-US" altLang="ja-JP" sz="1200" b="1" dirty="0" smtClean="0">
              <a:solidFill>
                <a:srgbClr val="33CCCC"/>
              </a:solidFill>
            </a:endParaRPr>
          </a:p>
          <a:p>
            <a:r>
              <a:rPr lang="en-US" altLang="ja-JP" sz="1200" b="1" dirty="0" smtClean="0">
                <a:solidFill>
                  <a:srgbClr val="33CCCC"/>
                </a:solidFill>
              </a:rPr>
              <a:t/>
            </a:r>
            <a:br>
              <a:rPr lang="en-US" altLang="ja-JP" sz="1200" b="1" dirty="0" smtClean="0">
                <a:solidFill>
                  <a:srgbClr val="33CCCC"/>
                </a:solidFill>
              </a:rPr>
            </a:br>
            <a:r>
              <a:rPr lang="ja-JP" altLang="en-US" sz="1200" b="1" dirty="0" smtClean="0">
                <a:solidFill>
                  <a:srgbClr val="33CCCC"/>
                </a:solidFill>
              </a:rPr>
              <a:t>今まで、家族のため・周りの人のために頑張ってきた女性は、</a:t>
            </a:r>
            <a:endParaRPr lang="en-US" altLang="ja-JP" sz="1200" b="1" dirty="0" smtClean="0">
              <a:solidFill>
                <a:srgbClr val="33CCCC"/>
              </a:solidFill>
            </a:endParaRPr>
          </a:p>
          <a:p>
            <a:r>
              <a:rPr lang="ja-JP" altLang="en-US" sz="1200" b="1" dirty="0" smtClean="0">
                <a:solidFill>
                  <a:srgbClr val="33CCCC"/>
                </a:solidFill>
              </a:rPr>
              <a:t>自分を後回しにしがちです。</a:t>
            </a:r>
            <a:endParaRPr lang="en-US" altLang="ja-JP" sz="1200" b="1" dirty="0" smtClean="0">
              <a:solidFill>
                <a:srgbClr val="33CCCC"/>
              </a:solidFill>
            </a:endParaRPr>
          </a:p>
          <a:p>
            <a:endParaRPr lang="en-US" altLang="ja-JP" sz="1200" b="1" dirty="0">
              <a:solidFill>
                <a:srgbClr val="33CCCC"/>
              </a:solidFill>
            </a:endParaRPr>
          </a:p>
          <a:p>
            <a:r>
              <a:rPr lang="ja-JP" altLang="en-US" sz="1200" b="1" dirty="0" smtClean="0">
                <a:solidFill>
                  <a:srgbClr val="33CCCC"/>
                </a:solidFill>
              </a:rPr>
              <a:t>そろそろ、自分を幸せにしていいんですよ</a:t>
            </a:r>
            <a:r>
              <a:rPr lang="en-US" altLang="ja-JP" sz="1200" b="1" dirty="0" smtClean="0">
                <a:solidFill>
                  <a:srgbClr val="33CCCC"/>
                </a:solidFill>
              </a:rPr>
              <a:t>(#^^#)</a:t>
            </a:r>
          </a:p>
          <a:p>
            <a:r>
              <a:rPr lang="ja-JP" altLang="en-US" sz="1200" b="1" dirty="0" smtClean="0">
                <a:solidFill>
                  <a:srgbClr val="33CCCC"/>
                </a:solidFill>
              </a:rPr>
              <a:t>そのきっかけとなれればと思っています。</a:t>
            </a:r>
            <a:endParaRPr lang="ja-JP" altLang="en-US" sz="1200" b="1" dirty="0">
              <a:solidFill>
                <a:srgbClr val="33CCCC"/>
              </a:solidFill>
            </a:endParaRPr>
          </a:p>
        </p:txBody>
      </p:sp>
      <p:pic>
        <p:nvPicPr>
          <p:cNvPr id="36" name="図 3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78706" y="32298710"/>
            <a:ext cx="487360" cy="993025"/>
          </a:xfrm>
          <a:prstGeom prst="rect">
            <a:avLst/>
          </a:prstGeom>
        </p:spPr>
      </p:pic>
      <p:sp>
        <p:nvSpPr>
          <p:cNvPr id="37" name="角丸四角形 36"/>
          <p:cNvSpPr/>
          <p:nvPr/>
        </p:nvSpPr>
        <p:spPr>
          <a:xfrm>
            <a:off x="1305317" y="31933994"/>
            <a:ext cx="5380980" cy="1516065"/>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rgbClr val="33CCCC"/>
                </a:solidFill>
              </a:rPr>
              <a:t>最後の</a:t>
            </a:r>
            <a:r>
              <a:rPr kumimoji="1" lang="en-US" altLang="ja-JP" sz="1200" b="1" dirty="0" smtClean="0">
                <a:solidFill>
                  <a:srgbClr val="33CCCC"/>
                </a:solidFill>
              </a:rPr>
              <a:t>ZOOM</a:t>
            </a:r>
            <a:r>
              <a:rPr kumimoji="1" lang="ja-JP" altLang="en-US" sz="1200" b="1" dirty="0" smtClean="0">
                <a:solidFill>
                  <a:srgbClr val="33CCCC"/>
                </a:solidFill>
              </a:rPr>
              <a:t>ワーク、やばかったです！！でも、あれで気持ちが落ち着きました。</a:t>
            </a:r>
            <a:endParaRPr kumimoji="1" lang="en-US" altLang="ja-JP" sz="1200" b="1" dirty="0" smtClean="0">
              <a:solidFill>
                <a:srgbClr val="33CCCC"/>
              </a:solidFill>
            </a:endParaRPr>
          </a:p>
          <a:p>
            <a:r>
              <a:rPr lang="ja-JP" altLang="en-US" sz="1200" b="1" dirty="0" smtClean="0">
                <a:solidFill>
                  <a:srgbClr val="33CCCC"/>
                </a:solidFill>
              </a:rPr>
              <a:t>また、</a:t>
            </a:r>
            <a:r>
              <a:rPr lang="en-US" altLang="ja-JP" sz="1200" b="1" dirty="0" smtClean="0">
                <a:solidFill>
                  <a:srgbClr val="33CCCC"/>
                </a:solidFill>
              </a:rPr>
              <a:t>5</a:t>
            </a:r>
            <a:r>
              <a:rPr lang="ja-JP" altLang="en-US" sz="1200" b="1" dirty="0" smtClean="0">
                <a:solidFill>
                  <a:srgbClr val="33CCCC"/>
                </a:solidFill>
              </a:rPr>
              <a:t>日間自分の気持ちをこんなにも吐き出せて、受け止めてもらってよかったなと思います。少しずつ変化をかんじていて、おっしゃっていたように周りがすごく優しくなりました！！腑に落ちるってこれか！！と嬉しく思います。</a:t>
            </a:r>
            <a:endParaRPr lang="en-US" altLang="ja-JP" sz="1200" b="1" dirty="0" smtClean="0">
              <a:solidFill>
                <a:srgbClr val="33CCCC"/>
              </a:solidFill>
            </a:endParaRPr>
          </a:p>
          <a:p>
            <a:r>
              <a:rPr kumimoji="1" lang="ja-JP" altLang="en-US" sz="1200" b="1" dirty="0" smtClean="0">
                <a:solidFill>
                  <a:srgbClr val="33CCCC"/>
                </a:solidFill>
              </a:rPr>
              <a:t>夫</a:t>
            </a:r>
            <a:r>
              <a:rPr lang="ja-JP" altLang="en-US" sz="1200" b="1" dirty="0" smtClean="0">
                <a:solidFill>
                  <a:srgbClr val="33CCCC"/>
                </a:solidFill>
              </a:rPr>
              <a:t>にも、希望を伝えられるようになり、そして叶えてくれました。</a:t>
            </a:r>
            <a:endParaRPr lang="en-US" altLang="ja-JP" sz="1200" b="1" dirty="0" smtClean="0">
              <a:solidFill>
                <a:srgbClr val="33CCCC"/>
              </a:solidFill>
            </a:endParaRPr>
          </a:p>
          <a:p>
            <a:r>
              <a:rPr kumimoji="1" lang="en-US" altLang="ja-JP" sz="1200" b="1" dirty="0" smtClean="0">
                <a:solidFill>
                  <a:srgbClr val="33CCCC"/>
                </a:solidFill>
              </a:rPr>
              <a:t>『</a:t>
            </a:r>
            <a:r>
              <a:rPr kumimoji="1" lang="ja-JP" altLang="en-US" sz="1200" b="1" dirty="0" smtClean="0">
                <a:solidFill>
                  <a:srgbClr val="33CCCC"/>
                </a:solidFill>
              </a:rPr>
              <a:t>そんなことでいいの？</a:t>
            </a:r>
            <a:r>
              <a:rPr kumimoji="1" lang="en-US" altLang="ja-JP" sz="1200" b="1" dirty="0" smtClean="0">
                <a:solidFill>
                  <a:srgbClr val="33CCCC"/>
                </a:solidFill>
              </a:rPr>
              <a:t>』</a:t>
            </a:r>
            <a:r>
              <a:rPr kumimoji="1" lang="ja-JP" altLang="en-US" sz="1200" b="1" dirty="0" err="1" smtClean="0">
                <a:solidFill>
                  <a:srgbClr val="33CCCC"/>
                </a:solidFill>
              </a:rPr>
              <a:t>って</a:t>
            </a:r>
            <a:r>
              <a:rPr kumimoji="1" lang="en-US" altLang="ja-JP" sz="1200" b="1" dirty="0" smtClean="0">
                <a:solidFill>
                  <a:srgbClr val="33CCCC"/>
                </a:solidFill>
              </a:rPr>
              <a:t>(</a:t>
            </a:r>
            <a:r>
              <a:rPr kumimoji="1" lang="ja-JP" altLang="en-US" sz="1200" b="1" dirty="0" smtClean="0">
                <a:solidFill>
                  <a:srgbClr val="33CCCC"/>
                </a:solidFill>
              </a:rPr>
              <a:t>笑</a:t>
            </a:r>
            <a:r>
              <a:rPr kumimoji="1" lang="en-US" altLang="ja-JP" sz="1200" b="1" dirty="0" smtClean="0">
                <a:solidFill>
                  <a:srgbClr val="33CCCC"/>
                </a:solidFill>
              </a:rPr>
              <a:t>)</a:t>
            </a:r>
            <a:r>
              <a:rPr kumimoji="1" lang="ja-JP" altLang="en-US" sz="1200" b="1" dirty="0" smtClean="0">
                <a:solidFill>
                  <a:srgbClr val="33CCCC"/>
                </a:solidFill>
              </a:rPr>
              <a:t>　久しぶりに夫を</a:t>
            </a:r>
            <a:r>
              <a:rPr lang="ja-JP" altLang="en-US" sz="1200" b="1" dirty="0" smtClean="0">
                <a:solidFill>
                  <a:srgbClr val="33CCCC"/>
                </a:solidFill>
              </a:rPr>
              <a:t>愛おしく感じました</a:t>
            </a:r>
            <a:r>
              <a:rPr lang="ja-JP" altLang="en-US" sz="1200" b="1" dirty="0">
                <a:solidFill>
                  <a:srgbClr val="33CCCC"/>
                </a:solidFill>
              </a:rPr>
              <a:t>。</a:t>
            </a:r>
            <a:endParaRPr kumimoji="1" lang="ja-JP" altLang="en-US" sz="1200" b="1" dirty="0">
              <a:solidFill>
                <a:srgbClr val="33CCCC"/>
              </a:solidFill>
            </a:endParaRPr>
          </a:p>
        </p:txBody>
      </p:sp>
      <p:pic>
        <p:nvPicPr>
          <p:cNvPr id="38" name="図 3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4428" y="30568265"/>
            <a:ext cx="972591" cy="1087876"/>
          </a:xfrm>
          <a:prstGeom prst="rect">
            <a:avLst/>
          </a:prstGeom>
        </p:spPr>
      </p:pic>
      <p:sp>
        <p:nvSpPr>
          <p:cNvPr id="39" name="角丸四角形 38"/>
          <p:cNvSpPr/>
          <p:nvPr/>
        </p:nvSpPr>
        <p:spPr>
          <a:xfrm>
            <a:off x="1313292" y="30458974"/>
            <a:ext cx="5380980" cy="1252994"/>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rgbClr val="33CCCC"/>
                </a:solidFill>
              </a:rPr>
              <a:t>もともと、思考系学んでいたんですが、もっと深く知りたく受講しました。知識が半端ないですし、なんだろう、今の私の状態に合わせて分かりやすく説明してくださり、なるほど！が止まりませんでした。そして、結構重い話をしているのに</a:t>
            </a:r>
            <a:r>
              <a:rPr lang="en-US" altLang="ja-JP" sz="1200" b="1" dirty="0" smtClean="0">
                <a:solidFill>
                  <a:srgbClr val="33CCCC"/>
                </a:solidFill>
              </a:rPr>
              <a:t/>
            </a:r>
            <a:br>
              <a:rPr lang="en-US" altLang="ja-JP" sz="1200" b="1" dirty="0" smtClean="0">
                <a:solidFill>
                  <a:srgbClr val="33CCCC"/>
                </a:solidFill>
              </a:rPr>
            </a:br>
            <a:r>
              <a:rPr lang="ja-JP" altLang="en-US" sz="1200" b="1" dirty="0">
                <a:solidFill>
                  <a:srgbClr val="33CCCC"/>
                </a:solidFill>
              </a:rPr>
              <a:t>最後</a:t>
            </a:r>
            <a:r>
              <a:rPr lang="ja-JP" altLang="en-US" sz="1200" b="1" dirty="0" smtClean="0">
                <a:solidFill>
                  <a:srgbClr val="33CCCC"/>
                </a:solidFill>
              </a:rPr>
              <a:t>は心がホッコリ温かかくなるのは、鶴さんの技？優しさ？愛？　とにかく面白かった！</a:t>
            </a:r>
            <a:r>
              <a:rPr lang="en-US" altLang="ja-JP" sz="1200" b="1" dirty="0" smtClean="0">
                <a:solidFill>
                  <a:srgbClr val="33CCCC"/>
                </a:solidFill>
              </a:rPr>
              <a:t>(</a:t>
            </a:r>
            <a:r>
              <a:rPr lang="ja-JP" altLang="en-US" sz="1200" b="1" dirty="0" smtClean="0">
                <a:solidFill>
                  <a:srgbClr val="33CCCC"/>
                </a:solidFill>
              </a:rPr>
              <a:t>笑</a:t>
            </a:r>
            <a:r>
              <a:rPr lang="en-US" altLang="ja-JP" sz="1200" b="1" dirty="0" smtClean="0">
                <a:solidFill>
                  <a:srgbClr val="33CCCC"/>
                </a:solidFill>
              </a:rPr>
              <a:t>)</a:t>
            </a:r>
            <a:r>
              <a:rPr lang="ja-JP" altLang="en-US" sz="1200" b="1" dirty="0" smtClean="0">
                <a:solidFill>
                  <a:srgbClr val="33CCCC"/>
                </a:solidFill>
              </a:rPr>
              <a:t>　</a:t>
            </a:r>
            <a:r>
              <a:rPr lang="en-US" altLang="ja-JP" sz="1200" b="1" dirty="0" smtClean="0">
                <a:solidFill>
                  <a:srgbClr val="33CCCC"/>
                </a:solidFill>
              </a:rPr>
              <a:t/>
            </a:r>
            <a:br>
              <a:rPr lang="en-US" altLang="ja-JP" sz="1200" b="1" dirty="0" smtClean="0">
                <a:solidFill>
                  <a:srgbClr val="33CCCC"/>
                </a:solidFill>
              </a:rPr>
            </a:br>
            <a:r>
              <a:rPr lang="ja-JP" altLang="en-US" sz="1200" b="1" dirty="0" smtClean="0">
                <a:solidFill>
                  <a:srgbClr val="33CCCC"/>
                </a:solidFill>
              </a:rPr>
              <a:t>そして、夫のイライラ半減してきましたー！　</a:t>
            </a:r>
            <a:r>
              <a:rPr lang="en-US" altLang="ja-JP" sz="1200" b="1" dirty="0" smtClean="0">
                <a:solidFill>
                  <a:srgbClr val="33CCCC"/>
                </a:solidFill>
              </a:rPr>
              <a:t>『</a:t>
            </a:r>
            <a:r>
              <a:rPr lang="ja-JP" altLang="en-US" sz="1200" b="1" dirty="0" smtClean="0">
                <a:solidFill>
                  <a:srgbClr val="33CCCC"/>
                </a:solidFill>
              </a:rPr>
              <a:t>育旦</a:t>
            </a:r>
            <a:r>
              <a:rPr lang="en-US" altLang="ja-JP" sz="1200" b="1" dirty="0" smtClean="0">
                <a:solidFill>
                  <a:srgbClr val="33CCCC"/>
                </a:solidFill>
              </a:rPr>
              <a:t>』</a:t>
            </a:r>
            <a:r>
              <a:rPr lang="ja-JP" altLang="en-US" sz="1200" b="1" dirty="0" smtClean="0">
                <a:solidFill>
                  <a:srgbClr val="33CCCC"/>
                </a:solidFill>
              </a:rPr>
              <a:t>ハマりそうです。</a:t>
            </a:r>
            <a:endParaRPr lang="en-US" altLang="ja-JP" sz="1200" b="1" dirty="0" smtClean="0">
              <a:solidFill>
                <a:srgbClr val="33CCCC"/>
              </a:solidFill>
            </a:endParaRPr>
          </a:p>
        </p:txBody>
      </p:sp>
      <p:sp>
        <p:nvSpPr>
          <p:cNvPr id="40" name="テキスト ボックス 39"/>
          <p:cNvSpPr txBox="1"/>
          <p:nvPr/>
        </p:nvSpPr>
        <p:spPr>
          <a:xfrm>
            <a:off x="5605679" y="35783167"/>
            <a:ext cx="1297663" cy="276999"/>
          </a:xfrm>
          <a:prstGeom prst="rect">
            <a:avLst/>
          </a:prstGeom>
          <a:noFill/>
        </p:spPr>
        <p:txBody>
          <a:bodyPr wrap="none" rtlCol="0">
            <a:spAutoFit/>
          </a:bodyPr>
          <a:lstStyle/>
          <a:p>
            <a:r>
              <a:rPr lang="en-US" altLang="ja-JP" sz="1200" dirty="0" smtClean="0"/>
              <a:t>b</a:t>
            </a:r>
            <a:r>
              <a:rPr kumimoji="1" lang="en-US" altLang="ja-JP" sz="1200" dirty="0" smtClean="0"/>
              <a:t>y  design</a:t>
            </a:r>
            <a:r>
              <a:rPr lang="ja-JP" altLang="en-US" sz="1200" dirty="0"/>
              <a:t> </a:t>
            </a:r>
            <a:r>
              <a:rPr kumimoji="1" lang="en-US" altLang="ja-JP" sz="1200" dirty="0" smtClean="0"/>
              <a:t>my</a:t>
            </a:r>
            <a:r>
              <a:rPr lang="ja-JP" altLang="en-US" sz="1200" dirty="0" smtClean="0"/>
              <a:t> </a:t>
            </a:r>
            <a:r>
              <a:rPr lang="en-US" altLang="ja-JP" sz="1200" dirty="0" smtClean="0"/>
              <a:t>life.</a:t>
            </a:r>
            <a:endParaRPr kumimoji="1" lang="ja-JP" altLang="en-US" sz="1200" dirty="0"/>
          </a:p>
        </p:txBody>
      </p:sp>
    </p:spTree>
    <p:extLst>
      <p:ext uri="{BB962C8B-B14F-4D97-AF65-F5344CB8AC3E}">
        <p14:creationId xmlns:p14="http://schemas.microsoft.com/office/powerpoint/2010/main" val="10411539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4652</TotalTime>
  <Words>517</Words>
  <Application>Microsoft Office PowerPoint</Application>
  <PresentationFormat>ユーザー設定</PresentationFormat>
  <Paragraphs>176</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P丸ゴシック体M</vt:lpstr>
      <vt:lpstr>BIZ UDゴシック</vt:lpstr>
      <vt:lpstr>ＭＳ Ｐゴシック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ｔsuruoka ｙukari</dc:creator>
  <cp:lastModifiedBy>ｔsuruoka ｙukari</cp:lastModifiedBy>
  <cp:revision>73</cp:revision>
  <dcterms:created xsi:type="dcterms:W3CDTF">2020-04-05T06:51:05Z</dcterms:created>
  <dcterms:modified xsi:type="dcterms:W3CDTF">2020-04-16T09:21:15Z</dcterms:modified>
</cp:coreProperties>
</file>